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41"/>
  </p:notesMasterIdLst>
  <p:sldIdLst>
    <p:sldId id="256" r:id="rId2"/>
    <p:sldId id="257" r:id="rId3"/>
    <p:sldId id="259" r:id="rId4"/>
    <p:sldId id="260" r:id="rId5"/>
    <p:sldId id="258" r:id="rId6"/>
    <p:sldId id="261" r:id="rId7"/>
    <p:sldId id="262" r:id="rId8"/>
    <p:sldId id="263" r:id="rId9"/>
    <p:sldId id="267" r:id="rId10"/>
    <p:sldId id="294" r:id="rId11"/>
    <p:sldId id="295" r:id="rId12"/>
    <p:sldId id="269" r:id="rId13"/>
    <p:sldId id="264" r:id="rId14"/>
    <p:sldId id="265"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7" r:id="rId28"/>
    <p:sldId id="288" r:id="rId29"/>
    <p:sldId id="289" r:id="rId30"/>
    <p:sldId id="290" r:id="rId31"/>
    <p:sldId id="291" r:id="rId32"/>
    <p:sldId id="292" r:id="rId33"/>
    <p:sldId id="293" r:id="rId34"/>
    <p:sldId id="282" r:id="rId35"/>
    <p:sldId id="283" r:id="rId36"/>
    <p:sldId id="284" r:id="rId37"/>
    <p:sldId id="285" r:id="rId38"/>
    <p:sldId id="286"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4660"/>
  </p:normalViewPr>
  <p:slideViewPr>
    <p:cSldViewPr snapToGrid="0">
      <p:cViewPr varScale="1">
        <p:scale>
          <a:sx n="114" d="100"/>
          <a:sy n="114" d="100"/>
        </p:scale>
        <p:origin x="3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239CE-BDF7-4AE7-AA1F-93FAF5D343FB}"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E39A9-BAF9-44DD-9347-63FA39177FFC}" type="slidenum">
              <a:rPr lang="en-US" smtClean="0"/>
              <a:t>‹#›</a:t>
            </a:fld>
            <a:endParaRPr lang="en-US"/>
          </a:p>
        </p:txBody>
      </p:sp>
    </p:spTree>
    <p:extLst>
      <p:ext uri="{BB962C8B-B14F-4D97-AF65-F5344CB8AC3E}">
        <p14:creationId xmlns:p14="http://schemas.microsoft.com/office/powerpoint/2010/main" val="389441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720DBA-D628-4A9E-9259-F1D4FF357676}"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188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23C0A-825C-430B-9FE0-A0E0D0247226}"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2935059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B0D83-67A8-44CF-8E05-784D4675829C}"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2805526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51F11-5DA4-4790-BB25-0AC636AE8B03}"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3206830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5F5B56-F471-41E8-BA39-C239A23A39A5}" type="datetime1">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D59F3B-FA5A-4D45-8CD5-BDD6698005F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24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491193-FDC5-417E-8DCB-0301FAE14FCD}" type="datetime1">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16283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B43E3-7F41-4563-811D-A3F8F1E5CB62}" type="datetime1">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372438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2DA884-7036-464E-AA1A-88DA19E43DC0}" type="datetime1">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3474470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B1BD27-32E0-49FF-B4BA-05104B4EBCB5}" type="datetime1">
              <a:rPr lang="en-US" smtClean="0"/>
              <a:t>4/29/2025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2414307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B42803-5426-4C3B-B71A-B978D5932828}" type="datetime1">
              <a:rPr lang="en-US" smtClean="0"/>
              <a:t>4/29/2025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CD59F3B-FA5A-4D45-8CD5-BDD6698005F4}" type="slidenum">
              <a:rPr lang="en-US" smtClean="0"/>
              <a:t>‹#›</a:t>
            </a:fld>
            <a:endParaRPr lang="en-US"/>
          </a:p>
        </p:txBody>
      </p:sp>
    </p:spTree>
    <p:extLst>
      <p:ext uri="{BB962C8B-B14F-4D97-AF65-F5344CB8AC3E}">
        <p14:creationId xmlns:p14="http://schemas.microsoft.com/office/powerpoint/2010/main" val="3429263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16B763-421F-4603-A6BF-E50EB1AF9B58}" type="datetime1">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D59F3B-FA5A-4D45-8CD5-BDD6698005F4}" type="slidenum">
              <a:rPr lang="en-US" smtClean="0"/>
              <a:t>‹#›</a:t>
            </a:fld>
            <a:endParaRPr lang="en-US"/>
          </a:p>
        </p:txBody>
      </p:sp>
    </p:spTree>
    <p:extLst>
      <p:ext uri="{BB962C8B-B14F-4D97-AF65-F5344CB8AC3E}">
        <p14:creationId xmlns:p14="http://schemas.microsoft.com/office/powerpoint/2010/main" val="390225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D6FC3B6-1D02-46D3-B64F-AD61DB317E3F}" type="datetime1">
              <a:rPr lang="en-US" smtClean="0"/>
              <a:t>4/29/2025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CD59F3B-FA5A-4D45-8CD5-BDD6698005F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783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latin typeface="Times New Roman" panose="02020603050405020304" pitchFamily="18" charset="0"/>
                <a:cs typeface="Times New Roman" panose="02020603050405020304" pitchFamily="18" charset="0"/>
              </a:rPr>
              <a:t>Goal-Based Framework for Software Measurement</a:t>
            </a:r>
          </a:p>
        </p:txBody>
      </p:sp>
      <p:sp>
        <p:nvSpPr>
          <p:cNvPr id="3" name="Subtitle 2"/>
          <p:cNvSpPr>
            <a:spLocks noGrp="1"/>
          </p:cNvSpPr>
          <p:nvPr>
            <p:ph type="subTitle" idx="1"/>
          </p:nvPr>
        </p:nvSpPr>
        <p:spPr/>
        <p:txBody>
          <a:bodyPr/>
          <a:lstStyle/>
          <a:p>
            <a:r>
              <a:rPr lang="en-US" dirty="0"/>
              <a:t>Chapter 3</a:t>
            </a:r>
          </a:p>
        </p:txBody>
      </p:sp>
      <p:sp>
        <p:nvSpPr>
          <p:cNvPr id="4" name="Slide Number Placeholder 3"/>
          <p:cNvSpPr>
            <a:spLocks noGrp="1"/>
          </p:cNvSpPr>
          <p:nvPr>
            <p:ph type="sldNum" sz="quarter" idx="12"/>
          </p:nvPr>
        </p:nvSpPr>
        <p:spPr/>
        <p:txBody>
          <a:bodyPr/>
          <a:lstStyle/>
          <a:p>
            <a:fld id="{7CD59F3B-FA5A-4D45-8CD5-BDD6698005F4}" type="slidenum">
              <a:rPr lang="en-US" smtClean="0"/>
              <a:t>1</a:t>
            </a:fld>
            <a:endParaRPr lang="en-US"/>
          </a:p>
        </p:txBody>
      </p:sp>
    </p:spTree>
    <p:extLst>
      <p:ext uri="{BB962C8B-B14F-4D97-AF65-F5344CB8AC3E}">
        <p14:creationId xmlns:p14="http://schemas.microsoft.com/office/powerpoint/2010/main" val="130014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Template for Goal Definition</a:t>
            </a:r>
          </a:p>
        </p:txBody>
      </p:sp>
      <p:sp>
        <p:nvSpPr>
          <p:cNvPr id="3" name="Content Placeholder 2"/>
          <p:cNvSpPr>
            <a:spLocks noGrp="1"/>
          </p:cNvSpPr>
          <p:nvPr>
            <p:ph idx="1"/>
          </p:nvPr>
        </p:nvSpPr>
        <p:spPr/>
        <p:txBody>
          <a:bodyPr>
            <a:normAutofit lnSpcReduction="10000"/>
          </a:bodyPr>
          <a:lstStyle/>
          <a:p>
            <a:pPr algn="just"/>
            <a:r>
              <a:rPr lang="en-US" dirty="0">
                <a:solidFill>
                  <a:srgbClr val="FF0000"/>
                </a:solidFill>
                <a:latin typeface="Times New Roman" panose="02020603050405020304" pitchFamily="18" charset="0"/>
                <a:cs typeface="Times New Roman" panose="02020603050405020304" pitchFamily="18" charset="0"/>
              </a:rPr>
              <a:t>It is important that the goals and questions are understood in terms of their audience, </a:t>
            </a:r>
            <a:r>
              <a:rPr lang="en-US" dirty="0" err="1">
                <a:solidFill>
                  <a:srgbClr val="FF0000"/>
                </a:solidFill>
                <a:latin typeface="Times New Roman" panose="02020603050405020304" pitchFamily="18" charset="0"/>
                <a:cs typeface="Times New Roman" panose="02020603050405020304" pitchFamily="18" charset="0"/>
              </a:rPr>
              <a:t>e.g</a:t>
            </a:r>
            <a:r>
              <a:rPr lang="en-US" dirty="0">
                <a:solidFill>
                  <a:srgbClr val="FF0000"/>
                </a:solidFill>
                <a:latin typeface="Times New Roman" panose="02020603050405020304" pitchFamily="18" charset="0"/>
                <a:cs typeface="Times New Roman" panose="02020603050405020304" pitchFamily="18" charset="0"/>
              </a:rPr>
              <a:t>, a productivity goal for a project manager may be different from that for a department manager or corporate director.</a:t>
            </a:r>
          </a:p>
          <a:p>
            <a:pP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To (characterize, evaluate, predict, motivate, etc.) the (process, product, model, metric, etc.) in order to (understand, assess, manage, engineer, learn, improve, etc.) it. </a:t>
            </a:r>
          </a:p>
          <a:p>
            <a:pPr marL="201168" lvl="1"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To evaluate the maintenance process in order to improve it. </a:t>
            </a:r>
          </a:p>
          <a:p>
            <a:pP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Perspective</a:t>
            </a:r>
            <a:r>
              <a:rPr lang="en-US" dirty="0">
                <a:latin typeface="Times New Roman" panose="02020603050405020304" pitchFamily="18" charset="0"/>
                <a:cs typeface="Times New Roman" panose="02020603050405020304" pitchFamily="18" charset="0"/>
              </a:rPr>
              <a:t>: Examine the (cost, effectiveness, correctness, defects, changes, product measures, etc.) from the viewpoint of the (developer, manager, customer, etc.) </a:t>
            </a:r>
          </a:p>
          <a:p>
            <a:pPr marL="201168" lvl="1"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Examine the cost from the viewpoint of the manager. </a:t>
            </a:r>
          </a:p>
          <a:p>
            <a:pPr>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Environment: </a:t>
            </a:r>
            <a:r>
              <a:rPr lang="en-US" dirty="0">
                <a:latin typeface="Times New Roman" panose="02020603050405020304" pitchFamily="18" charset="0"/>
                <a:cs typeface="Times New Roman" panose="02020603050405020304" pitchFamily="18" charset="0"/>
              </a:rPr>
              <a:t>The environment consists of the following: process factors, people factors, problem factors, methods, tools, constraints, etc. </a:t>
            </a:r>
          </a:p>
          <a:p>
            <a:pPr marL="201168" lvl="1" indent="0">
              <a:buNone/>
            </a:pPr>
            <a:r>
              <a:rPr lang="en-US" b="1" dirty="0">
                <a:latin typeface="Times New Roman" panose="02020603050405020304" pitchFamily="18" charset="0"/>
                <a:cs typeface="Times New Roman" panose="02020603050405020304" pitchFamily="18" charset="0"/>
              </a:rPr>
              <a:t>   Example: </a:t>
            </a:r>
            <a:r>
              <a:rPr lang="en-US" dirty="0">
                <a:latin typeface="Times New Roman" panose="02020603050405020304" pitchFamily="18" charset="0"/>
                <a:cs typeface="Times New Roman" panose="02020603050405020304" pitchFamily="18" charset="0"/>
              </a:rPr>
              <a:t>The maintenance staff consists of poorly motivated programmers who have limited access to  tools</a:t>
            </a:r>
          </a:p>
        </p:txBody>
      </p:sp>
      <p:sp>
        <p:nvSpPr>
          <p:cNvPr id="4" name="Slide Number Placeholder 3"/>
          <p:cNvSpPr>
            <a:spLocks noGrp="1"/>
          </p:cNvSpPr>
          <p:nvPr>
            <p:ph type="sldNum" sz="quarter" idx="12"/>
          </p:nvPr>
        </p:nvSpPr>
        <p:spPr/>
        <p:txBody>
          <a:bodyPr/>
          <a:lstStyle/>
          <a:p>
            <a:fld id="{7CD59F3B-FA5A-4D45-8CD5-BDD6698005F4}" type="slidenum">
              <a:rPr lang="en-US" smtClean="0"/>
              <a:t>10</a:t>
            </a:fld>
            <a:endParaRPr lang="en-US"/>
          </a:p>
        </p:txBody>
      </p:sp>
    </p:spTree>
    <p:extLst>
      <p:ext uri="{BB962C8B-B14F-4D97-AF65-F5344CB8AC3E}">
        <p14:creationId xmlns:p14="http://schemas.microsoft.com/office/powerpoint/2010/main" val="364866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Active and Passive Goals</a:t>
            </a:r>
          </a:p>
        </p:txBody>
      </p:sp>
      <p:sp>
        <p:nvSpPr>
          <p:cNvPr id="3" name="Content Placeholder 2"/>
          <p:cNvSpPr>
            <a:spLocks noGrp="1"/>
          </p:cNvSpPr>
          <p:nvPr>
            <p:ph idx="1"/>
          </p:nvPr>
        </p:nvSpPr>
        <p:spPr>
          <a:xfrm>
            <a:off x="1097280" y="1845734"/>
            <a:ext cx="9498015" cy="4023360"/>
          </a:xfrm>
        </p:spPr>
        <p:txBody>
          <a:bodyPr>
            <a:normAutofit/>
          </a:bodyPr>
          <a:lstStyle/>
          <a:p>
            <a:pPr algn="just"/>
            <a:r>
              <a:rPr lang="en-US" sz="2400" dirty="0">
                <a:latin typeface="Times New Roman" panose="02020603050405020304" pitchFamily="18" charset="0"/>
                <a:cs typeface="Times New Roman" panose="02020603050405020304" pitchFamily="18" charset="0"/>
              </a:rPr>
              <a:t>Active goals involve purposefully collecting data through specific actions, interventions, or tests. Active goals are useful when specific data is needed to answer precise questions about the software’s behavior, performance, or reliability under controlled conditions.</a:t>
            </a:r>
          </a:p>
          <a:p>
            <a:pPr algn="just"/>
            <a:r>
              <a:rPr lang="en-US" sz="2400" dirty="0">
                <a:latin typeface="Times New Roman" panose="02020603050405020304" pitchFamily="18" charset="0"/>
                <a:cs typeface="Times New Roman" panose="02020603050405020304" pitchFamily="18" charset="0"/>
              </a:rPr>
              <a:t>Passive measurement goals are meant to enable learning or understanding. Passive goals involve collecting data as it naturally occurs without intervening in or modifying the software's operation. Passive goals are helpful for understanding real-world behavior, patterns, or issues within the software as it is used in its typical environment.</a:t>
            </a:r>
          </a:p>
          <a:p>
            <a:pPr marL="0" indent="0">
              <a:buNone/>
            </a:pPr>
            <a:endParaRPr lang="en-US" sz="2200" dirty="0"/>
          </a:p>
        </p:txBody>
      </p:sp>
      <p:sp>
        <p:nvSpPr>
          <p:cNvPr id="4" name="Slide Number Placeholder 3"/>
          <p:cNvSpPr>
            <a:spLocks noGrp="1"/>
          </p:cNvSpPr>
          <p:nvPr>
            <p:ph type="sldNum" sz="quarter" idx="12"/>
          </p:nvPr>
        </p:nvSpPr>
        <p:spPr/>
        <p:txBody>
          <a:bodyPr/>
          <a:lstStyle/>
          <a:p>
            <a:fld id="{7CD59F3B-FA5A-4D45-8CD5-BDD6698005F4}" type="slidenum">
              <a:rPr lang="en-US" smtClean="0"/>
              <a:t>11</a:t>
            </a:fld>
            <a:endParaRPr lang="en-US"/>
          </a:p>
        </p:txBody>
      </p:sp>
    </p:spTree>
    <p:extLst>
      <p:ext uri="{BB962C8B-B14F-4D97-AF65-F5344CB8AC3E}">
        <p14:creationId xmlns:p14="http://schemas.microsoft.com/office/powerpoint/2010/main" val="372321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a:t>
            </a:r>
          </a:p>
        </p:txBody>
      </p:sp>
      <p:pic>
        <p:nvPicPr>
          <p:cNvPr id="4" name="Content Placeholder 3"/>
          <p:cNvPicPr>
            <a:picLocks noGrp="1" noChangeAspect="1"/>
          </p:cNvPicPr>
          <p:nvPr>
            <p:ph idx="1"/>
          </p:nvPr>
        </p:nvPicPr>
        <p:blipFill>
          <a:blip r:embed="rId2"/>
          <a:stretch>
            <a:fillRect/>
          </a:stretch>
        </p:blipFill>
        <p:spPr>
          <a:xfrm>
            <a:off x="1630393" y="1846263"/>
            <a:ext cx="8773064" cy="4364756"/>
          </a:xfrm>
          <a:prstGeom prst="rect">
            <a:avLst/>
          </a:prstGeom>
        </p:spPr>
      </p:pic>
      <p:sp>
        <p:nvSpPr>
          <p:cNvPr id="3" name="Slide Number Placeholder 2"/>
          <p:cNvSpPr>
            <a:spLocks noGrp="1"/>
          </p:cNvSpPr>
          <p:nvPr>
            <p:ph type="sldNum" sz="quarter" idx="12"/>
          </p:nvPr>
        </p:nvSpPr>
        <p:spPr/>
        <p:txBody>
          <a:bodyPr/>
          <a:lstStyle/>
          <a:p>
            <a:fld id="{7CD59F3B-FA5A-4D45-8CD5-BDD6698005F4}" type="slidenum">
              <a:rPr lang="en-US" smtClean="0"/>
              <a:t>12</a:t>
            </a:fld>
            <a:endParaRPr lang="en-US"/>
          </a:p>
        </p:txBody>
      </p:sp>
    </p:spTree>
    <p:extLst>
      <p:ext uri="{BB962C8B-B14F-4D97-AF65-F5344CB8AC3E}">
        <p14:creationId xmlns:p14="http://schemas.microsoft.com/office/powerpoint/2010/main" val="218633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GQM: Example/1</a:t>
            </a:r>
          </a:p>
        </p:txBody>
      </p:sp>
      <p:pic>
        <p:nvPicPr>
          <p:cNvPr id="4" name="Content Placeholder 3"/>
          <p:cNvPicPr>
            <a:picLocks noGrp="1" noChangeAspect="1"/>
          </p:cNvPicPr>
          <p:nvPr>
            <p:ph idx="1"/>
          </p:nvPr>
        </p:nvPicPr>
        <p:blipFill>
          <a:blip r:embed="rId2"/>
          <a:stretch>
            <a:fillRect/>
          </a:stretch>
        </p:blipFill>
        <p:spPr>
          <a:xfrm>
            <a:off x="1096963" y="2048954"/>
            <a:ext cx="10058400" cy="3617342"/>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13</a:t>
            </a:fld>
            <a:endParaRPr lang="en-US"/>
          </a:p>
        </p:txBody>
      </p:sp>
    </p:spTree>
    <p:extLst>
      <p:ext uri="{BB962C8B-B14F-4D97-AF65-F5344CB8AC3E}">
        <p14:creationId xmlns:p14="http://schemas.microsoft.com/office/powerpoint/2010/main" val="379511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GQM: Example/2</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are a manager of a software development team and you have to decide the release time of your product. Construct a GQM tree related to this goal.</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00841" y="2587654"/>
            <a:ext cx="8357559" cy="3202217"/>
          </a:xfrm>
          <a:prstGeom prst="rect">
            <a:avLst/>
          </a:prstGeom>
        </p:spPr>
      </p:pic>
      <p:sp>
        <p:nvSpPr>
          <p:cNvPr id="6" name="Slide Number Placeholder 5"/>
          <p:cNvSpPr>
            <a:spLocks noGrp="1"/>
          </p:cNvSpPr>
          <p:nvPr>
            <p:ph type="sldNum" sz="quarter" idx="12"/>
          </p:nvPr>
        </p:nvSpPr>
        <p:spPr/>
        <p:txBody>
          <a:bodyPr/>
          <a:lstStyle/>
          <a:p>
            <a:fld id="{7CD59F3B-FA5A-4D45-8CD5-BDD6698005F4}" type="slidenum">
              <a:rPr lang="en-US" smtClean="0"/>
              <a:t>14</a:t>
            </a:fld>
            <a:endParaRPr lang="en-US"/>
          </a:p>
        </p:txBody>
      </p:sp>
    </p:spTree>
    <p:extLst>
      <p:ext uri="{BB962C8B-B14F-4D97-AF65-F5344CB8AC3E}">
        <p14:creationId xmlns:p14="http://schemas.microsoft.com/office/powerpoint/2010/main" val="286072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 GQM Case Study Example </a:t>
            </a:r>
          </a:p>
        </p:txBody>
      </p:sp>
      <p:pic>
        <p:nvPicPr>
          <p:cNvPr id="4" name="Content Placeholder 3"/>
          <p:cNvPicPr>
            <a:picLocks noGrp="1" noChangeAspect="1"/>
          </p:cNvPicPr>
          <p:nvPr>
            <p:ph idx="1"/>
          </p:nvPr>
        </p:nvPicPr>
        <p:blipFill>
          <a:blip r:embed="rId2"/>
          <a:stretch>
            <a:fillRect/>
          </a:stretch>
        </p:blipFill>
        <p:spPr>
          <a:xfrm>
            <a:off x="1838834" y="2278436"/>
            <a:ext cx="7080879" cy="2284154"/>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15</a:t>
            </a:fld>
            <a:endParaRPr lang="en-US"/>
          </a:p>
        </p:txBody>
      </p:sp>
    </p:spTree>
    <p:extLst>
      <p:ext uri="{BB962C8B-B14F-4D97-AF65-F5344CB8AC3E}">
        <p14:creationId xmlns:p14="http://schemas.microsoft.com/office/powerpoint/2010/main" val="160898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125622" y="1846263"/>
            <a:ext cx="8199137" cy="4157722"/>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16</a:t>
            </a:fld>
            <a:endParaRPr lang="en-US"/>
          </a:p>
        </p:txBody>
      </p:sp>
    </p:spTree>
    <p:extLst>
      <p:ext uri="{BB962C8B-B14F-4D97-AF65-F5344CB8AC3E}">
        <p14:creationId xmlns:p14="http://schemas.microsoft.com/office/powerpoint/2010/main" val="390035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352416"/>
          </a:xfrm>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044348" y="1828800"/>
            <a:ext cx="8216022" cy="41784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17</a:t>
            </a:fld>
            <a:endParaRPr lang="en-US"/>
          </a:p>
        </p:txBody>
      </p:sp>
    </p:spTree>
    <p:extLst>
      <p:ext uri="{BB962C8B-B14F-4D97-AF65-F5344CB8AC3E}">
        <p14:creationId xmlns:p14="http://schemas.microsoft.com/office/powerpoint/2010/main" val="232931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1854568" y="1846263"/>
            <a:ext cx="7496466" cy="352985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18</a:t>
            </a:fld>
            <a:endParaRPr lang="en-US"/>
          </a:p>
        </p:txBody>
      </p:sp>
    </p:spTree>
    <p:extLst>
      <p:ext uri="{BB962C8B-B14F-4D97-AF65-F5344CB8AC3E}">
        <p14:creationId xmlns:p14="http://schemas.microsoft.com/office/powerpoint/2010/main" val="51553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1862075" y="1846263"/>
            <a:ext cx="8032424" cy="3788879"/>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19</a:t>
            </a:fld>
            <a:endParaRPr lang="en-US"/>
          </a:p>
        </p:txBody>
      </p:sp>
    </p:spTree>
    <p:extLst>
      <p:ext uri="{BB962C8B-B14F-4D97-AF65-F5344CB8AC3E}">
        <p14:creationId xmlns:p14="http://schemas.microsoft.com/office/powerpoint/2010/main" val="41430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Classifying Software Measure</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first obligation of any software measurement activity is to identify the entities and attributes that we want to measure. Software entities can be classified as follows:</a:t>
            </a:r>
          </a:p>
          <a:p>
            <a:pPr lvl="1" algn="just"/>
            <a:r>
              <a:rPr lang="en-US" i="1" dirty="0">
                <a:latin typeface="Times New Roman" panose="02020603050405020304" pitchFamily="18" charset="0"/>
                <a:cs typeface="Times New Roman" panose="02020603050405020304" pitchFamily="18" charset="0"/>
              </a:rPr>
              <a:t>Processes: </a:t>
            </a:r>
            <a:r>
              <a:rPr lang="en-US" dirty="0">
                <a:latin typeface="Times New Roman" panose="02020603050405020304" pitchFamily="18" charset="0"/>
                <a:cs typeface="Times New Roman" panose="02020603050405020304" pitchFamily="18" charset="0"/>
              </a:rPr>
              <a:t>Software-related activities</a:t>
            </a:r>
          </a:p>
          <a:p>
            <a:pPr lvl="1" algn="just"/>
            <a:r>
              <a:rPr lang="en-US" i="1" dirty="0">
                <a:latin typeface="Times New Roman" panose="02020603050405020304" pitchFamily="18" charset="0"/>
                <a:cs typeface="Times New Roman" panose="02020603050405020304" pitchFamily="18" charset="0"/>
              </a:rPr>
              <a:t>Products: </a:t>
            </a:r>
            <a:r>
              <a:rPr lang="en-US" dirty="0">
                <a:latin typeface="Times New Roman" panose="02020603050405020304" pitchFamily="18" charset="0"/>
                <a:cs typeface="Times New Roman" panose="02020603050405020304" pitchFamily="18" charset="0"/>
              </a:rPr>
              <a:t>Artifacts, deliverables, or documents that result from a</a:t>
            </a:r>
            <a:r>
              <a:rPr lang="en-US" i="1" dirty="0">
                <a:latin typeface="Times New Roman" panose="02020603050405020304" pitchFamily="18" charset="0"/>
                <a:cs typeface="Times New Roman" panose="02020603050405020304" pitchFamily="18" charset="0"/>
              </a:rPr>
              <a:t> process </a:t>
            </a:r>
            <a:r>
              <a:rPr lang="en-US" dirty="0">
                <a:latin typeface="Times New Roman" panose="02020603050405020304" pitchFamily="18" charset="0"/>
                <a:cs typeface="Times New Roman" panose="02020603050405020304" pitchFamily="18" charset="0"/>
              </a:rPr>
              <a:t>activity</a:t>
            </a:r>
          </a:p>
          <a:p>
            <a:pPr lvl="1" algn="just"/>
            <a:r>
              <a:rPr lang="en-US" i="1" dirty="0">
                <a:latin typeface="Times New Roman" panose="02020603050405020304" pitchFamily="18" charset="0"/>
                <a:cs typeface="Times New Roman" panose="02020603050405020304" pitchFamily="18" charset="0"/>
              </a:rPr>
              <a:t>Resources: </a:t>
            </a:r>
            <a:r>
              <a:rPr lang="en-US" dirty="0">
                <a:latin typeface="Times New Roman" panose="02020603050405020304" pitchFamily="18" charset="0"/>
                <a:cs typeface="Times New Roman" panose="02020603050405020304" pitchFamily="18" charset="0"/>
              </a:rPr>
              <a:t>Entities required by a </a:t>
            </a:r>
            <a:r>
              <a:rPr lang="en-US" i="1" dirty="0">
                <a:latin typeface="Times New Roman" panose="02020603050405020304" pitchFamily="18" charset="0"/>
                <a:cs typeface="Times New Roman" panose="02020603050405020304" pitchFamily="18" charset="0"/>
              </a:rPr>
              <a:t>process</a:t>
            </a:r>
            <a:r>
              <a:rPr lang="en-US" dirty="0">
                <a:latin typeface="Times New Roman" panose="02020603050405020304" pitchFamily="18" charset="0"/>
                <a:cs typeface="Times New Roman" panose="02020603050405020304" pitchFamily="18" charset="0"/>
              </a:rPr>
              <a:t> activity</a:t>
            </a:r>
          </a:p>
          <a:p>
            <a:pPr lvl="1" algn="just"/>
            <a:endParaRPr lang="en-US" dirty="0">
              <a:latin typeface="Times New Roman" panose="02020603050405020304" pitchFamily="18" charset="0"/>
              <a:cs typeface="Times New Roman" panose="02020603050405020304" pitchFamily="18" charset="0"/>
            </a:endParaRPr>
          </a:p>
          <a:p>
            <a:pPr marL="201168" lvl="1" indent="0" algn="just">
              <a:buNone/>
            </a:pPr>
            <a:r>
              <a:rPr lang="en-US" dirty="0">
                <a:latin typeface="Times New Roman" panose="02020603050405020304" pitchFamily="18" charset="0"/>
                <a:cs typeface="Times New Roman" panose="02020603050405020304" pitchFamily="18" charset="0"/>
              </a:rPr>
              <a:t>Within Each class of entity, we distinguish between the internal and external attributes of a </a:t>
            </a:r>
            <a:r>
              <a:rPr lang="en-US" i="1" dirty="0">
                <a:latin typeface="Times New Roman" panose="02020603050405020304" pitchFamily="18" charset="0"/>
                <a:cs typeface="Times New Roman" panose="02020603050405020304" pitchFamily="18" charset="0"/>
              </a:rPr>
              <a:t>product, process, </a:t>
            </a:r>
            <a:r>
              <a:rPr lang="en-US" dirty="0">
                <a:latin typeface="Times New Roman" panose="02020603050405020304" pitchFamily="18" charset="0"/>
                <a:cs typeface="Times New Roman" panose="02020603050405020304" pitchFamily="18" charset="0"/>
              </a:rPr>
              <a:t>or</a:t>
            </a:r>
            <a:r>
              <a:rPr lang="en-US" i="1" dirty="0">
                <a:latin typeface="Times New Roman" panose="02020603050405020304" pitchFamily="18" charset="0"/>
                <a:cs typeface="Times New Roman" panose="02020603050405020304" pitchFamily="18" charset="0"/>
              </a:rPr>
              <a:t> resource</a:t>
            </a:r>
            <a:r>
              <a:rPr lang="en-US" dirty="0">
                <a:latin typeface="Times New Roman" panose="02020603050405020304" pitchFamily="18" charset="0"/>
                <a:cs typeface="Times New Roman" panose="02020603050405020304" pitchFamily="18" charset="0"/>
              </a:rPr>
              <a:t>:</a:t>
            </a:r>
          </a:p>
          <a:p>
            <a:pPr lvl="1" algn="just"/>
            <a:r>
              <a:rPr lang="en-US" i="1" dirty="0">
                <a:latin typeface="Times New Roman" panose="02020603050405020304" pitchFamily="18" charset="0"/>
                <a:cs typeface="Times New Roman" panose="02020603050405020304" pitchFamily="18" charset="0"/>
              </a:rPr>
              <a:t>Internal attributes: </a:t>
            </a:r>
            <a:r>
              <a:rPr lang="en-US" dirty="0">
                <a:latin typeface="Times New Roman" panose="02020603050405020304" pitchFamily="18" charset="0"/>
                <a:cs typeface="Times New Roman" panose="02020603050405020304" pitchFamily="18" charset="0"/>
              </a:rPr>
              <a:t>Attributes can be measured purely in terms of </a:t>
            </a:r>
            <a:r>
              <a:rPr lang="en-US" i="1" dirty="0">
                <a:latin typeface="Times New Roman" panose="02020603050405020304" pitchFamily="18" charset="0"/>
                <a:cs typeface="Times New Roman" panose="02020603050405020304" pitchFamily="18" charset="0"/>
              </a:rPr>
              <a:t>process, product, </a:t>
            </a:r>
            <a:r>
              <a:rPr lang="en-US" dirty="0">
                <a:latin typeface="Times New Roman" panose="02020603050405020304" pitchFamily="18" charset="0"/>
                <a:cs typeface="Times New Roman" panose="02020603050405020304" pitchFamily="18" charset="0"/>
              </a:rPr>
              <a:t>or</a:t>
            </a:r>
            <a:r>
              <a:rPr lang="en-US" i="1" dirty="0">
                <a:latin typeface="Times New Roman" panose="02020603050405020304" pitchFamily="18" charset="0"/>
                <a:cs typeface="Times New Roman" panose="02020603050405020304" pitchFamily="18" charset="0"/>
              </a:rPr>
              <a:t> resource</a:t>
            </a:r>
            <a:r>
              <a:rPr lang="en-US" dirty="0">
                <a:latin typeface="Times New Roman" panose="02020603050405020304" pitchFamily="18" charset="0"/>
                <a:cs typeface="Times New Roman" panose="02020603050405020304" pitchFamily="18" charset="0"/>
              </a:rPr>
              <a:t> itself (e.g., size)</a:t>
            </a:r>
          </a:p>
          <a:p>
            <a:pPr lvl="1" algn="just"/>
            <a:r>
              <a:rPr lang="en-US" i="1" dirty="0">
                <a:latin typeface="Times New Roman" panose="02020603050405020304" pitchFamily="18" charset="0"/>
                <a:cs typeface="Times New Roman" panose="02020603050405020304" pitchFamily="18" charset="0"/>
              </a:rPr>
              <a:t>External attributes: </a:t>
            </a:r>
            <a:r>
              <a:rPr lang="en-US" dirty="0">
                <a:latin typeface="Times New Roman" panose="02020603050405020304" pitchFamily="18" charset="0"/>
                <a:cs typeface="Times New Roman" panose="02020603050405020304" pitchFamily="18" charset="0"/>
              </a:rPr>
              <a:t>Measured based on the behaviors of the entities (e.g., quality)</a:t>
            </a:r>
          </a:p>
        </p:txBody>
      </p:sp>
      <p:sp>
        <p:nvSpPr>
          <p:cNvPr id="4" name="Slide Number Placeholder 3"/>
          <p:cNvSpPr>
            <a:spLocks noGrp="1"/>
          </p:cNvSpPr>
          <p:nvPr>
            <p:ph type="sldNum" sz="quarter" idx="12"/>
          </p:nvPr>
        </p:nvSpPr>
        <p:spPr/>
        <p:txBody>
          <a:bodyPr/>
          <a:lstStyle/>
          <a:p>
            <a:fld id="{7CD59F3B-FA5A-4D45-8CD5-BDD6698005F4}" type="slidenum">
              <a:rPr lang="en-US" smtClean="0"/>
              <a:t>2</a:t>
            </a:fld>
            <a:endParaRPr lang="en-US"/>
          </a:p>
        </p:txBody>
      </p:sp>
    </p:spTree>
    <p:extLst>
      <p:ext uri="{BB962C8B-B14F-4D97-AF65-F5344CB8AC3E}">
        <p14:creationId xmlns:p14="http://schemas.microsoft.com/office/powerpoint/2010/main" val="3830777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223755" y="1802921"/>
            <a:ext cx="7998547" cy="4308406"/>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20</a:t>
            </a:fld>
            <a:endParaRPr lang="en-US"/>
          </a:p>
        </p:txBody>
      </p:sp>
    </p:spTree>
    <p:extLst>
      <p:ext uri="{BB962C8B-B14F-4D97-AF65-F5344CB8AC3E}">
        <p14:creationId xmlns:p14="http://schemas.microsoft.com/office/powerpoint/2010/main" val="1905196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527982" y="1846263"/>
            <a:ext cx="7196362"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21</a:t>
            </a:fld>
            <a:endParaRPr lang="en-US"/>
          </a:p>
        </p:txBody>
      </p:sp>
    </p:spTree>
    <p:extLst>
      <p:ext uri="{BB962C8B-B14F-4D97-AF65-F5344CB8AC3E}">
        <p14:creationId xmlns:p14="http://schemas.microsoft.com/office/powerpoint/2010/main" val="265805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518152" y="1846263"/>
            <a:ext cx="7216022"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22</a:t>
            </a:fld>
            <a:endParaRPr lang="en-US"/>
          </a:p>
        </p:txBody>
      </p:sp>
    </p:spTree>
    <p:extLst>
      <p:ext uri="{BB962C8B-B14F-4D97-AF65-F5344CB8AC3E}">
        <p14:creationId xmlns:p14="http://schemas.microsoft.com/office/powerpoint/2010/main" val="316442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472188" y="1846263"/>
            <a:ext cx="7307950"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23</a:t>
            </a:fld>
            <a:endParaRPr lang="en-US"/>
          </a:p>
        </p:txBody>
      </p:sp>
    </p:spTree>
    <p:extLst>
      <p:ext uri="{BB962C8B-B14F-4D97-AF65-F5344CB8AC3E}">
        <p14:creationId xmlns:p14="http://schemas.microsoft.com/office/powerpoint/2010/main" val="2150148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1919496" y="1846263"/>
            <a:ext cx="8413333"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24</a:t>
            </a:fld>
            <a:endParaRPr lang="en-US"/>
          </a:p>
        </p:txBody>
      </p:sp>
    </p:spTree>
    <p:extLst>
      <p:ext uri="{BB962C8B-B14F-4D97-AF65-F5344CB8AC3E}">
        <p14:creationId xmlns:p14="http://schemas.microsoft.com/office/powerpoint/2010/main" val="3208293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 (Cont..)</a:t>
            </a:r>
          </a:p>
        </p:txBody>
      </p:sp>
      <p:pic>
        <p:nvPicPr>
          <p:cNvPr id="4" name="Content Placeholder 3"/>
          <p:cNvPicPr>
            <a:picLocks noGrp="1" noChangeAspect="1"/>
          </p:cNvPicPr>
          <p:nvPr>
            <p:ph idx="1"/>
          </p:nvPr>
        </p:nvPicPr>
        <p:blipFill>
          <a:blip r:embed="rId2"/>
          <a:stretch>
            <a:fillRect/>
          </a:stretch>
        </p:blipFill>
        <p:spPr>
          <a:xfrm>
            <a:off x="2155011" y="1846263"/>
            <a:ext cx="7942303"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25</a:t>
            </a:fld>
            <a:endParaRPr lang="en-US"/>
          </a:p>
        </p:txBody>
      </p:sp>
    </p:spTree>
    <p:extLst>
      <p:ext uri="{BB962C8B-B14F-4D97-AF65-F5344CB8AC3E}">
        <p14:creationId xmlns:p14="http://schemas.microsoft.com/office/powerpoint/2010/main" val="93397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Measurement for Process Improvement</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One common goal in the software industry is a process improvement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Software processes can range from a chaotic and ad hoc, to well-defined and well managed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more mature process is more likely to develop software that is reliable, adaptable, delivered on time, and within budget.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Thus measurement of processes is important to evaluate an organization or company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a:t>
            </a:r>
            <a:r>
              <a:rPr lang="en-US" i="1" dirty="0">
                <a:latin typeface="Times New Roman" panose="02020603050405020304" pitchFamily="18" charset="0"/>
                <a:cs typeface="Times New Roman" panose="02020603050405020304" pitchFamily="18" charset="0"/>
              </a:rPr>
              <a:t> Capability Maturity Model Integration </a:t>
            </a:r>
            <a:r>
              <a:rPr lang="en-US" dirty="0">
                <a:latin typeface="Times New Roman" panose="02020603050405020304" pitchFamily="18" charset="0"/>
                <a:cs typeface="Times New Roman" panose="02020603050405020304" pitchFamily="18" charset="0"/>
              </a:rPr>
              <a:t>(CMMI) is a popular process evaluation technique by the </a:t>
            </a:r>
            <a:r>
              <a:rPr lang="en-US" i="1" dirty="0">
                <a:latin typeface="Times New Roman" panose="02020603050405020304" pitchFamily="18" charset="0"/>
                <a:cs typeface="Times New Roman" panose="02020603050405020304" pitchFamily="18" charset="0"/>
              </a:rPr>
              <a:t>Software Engineering Institution </a:t>
            </a:r>
            <a:r>
              <a:rPr lang="en-US" dirty="0">
                <a:latin typeface="Times New Roman" panose="02020603050405020304" pitchFamily="18" charset="0"/>
                <a:cs typeface="Times New Roman" panose="02020603050405020304" pitchFamily="18" charset="0"/>
              </a:rPr>
              <a:t>(SEI)</a:t>
            </a:r>
          </a:p>
        </p:txBody>
      </p:sp>
      <p:sp>
        <p:nvSpPr>
          <p:cNvPr id="4" name="Slide Number Placeholder 3"/>
          <p:cNvSpPr>
            <a:spLocks noGrp="1"/>
          </p:cNvSpPr>
          <p:nvPr>
            <p:ph type="sldNum" sz="quarter" idx="12"/>
          </p:nvPr>
        </p:nvSpPr>
        <p:spPr/>
        <p:txBody>
          <a:bodyPr/>
          <a:lstStyle/>
          <a:p>
            <a:fld id="{7CD59F3B-FA5A-4D45-8CD5-BDD6698005F4}" type="slidenum">
              <a:rPr lang="en-US" smtClean="0"/>
              <a:t>26</a:t>
            </a:fld>
            <a:endParaRPr lang="en-US"/>
          </a:p>
        </p:txBody>
      </p:sp>
    </p:spTree>
    <p:extLst>
      <p:ext uri="{BB962C8B-B14F-4D97-AF65-F5344CB8AC3E}">
        <p14:creationId xmlns:p14="http://schemas.microsoft.com/office/powerpoint/2010/main" val="155446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91" y="286603"/>
            <a:ext cx="11188459" cy="1450757"/>
          </a:xfrm>
        </p:spPr>
        <p:txBody>
          <a:bodyPr/>
          <a:lstStyle/>
          <a:p>
            <a:r>
              <a:rPr lang="en-US" dirty="0">
                <a:latin typeface="Times New Roman" panose="02020603050405020304" pitchFamily="18" charset="0"/>
                <a:cs typeface="Times New Roman" panose="02020603050405020304" pitchFamily="18" charset="0"/>
              </a:rPr>
              <a:t>Capability Maturity Model Integration (CMMI)</a:t>
            </a:r>
          </a:p>
        </p:txBody>
      </p:sp>
      <p:sp>
        <p:nvSpPr>
          <p:cNvPr id="3" name="Content Placeholder 2"/>
          <p:cNvSpPr>
            <a:spLocks noGrp="1"/>
          </p:cNvSpPr>
          <p:nvPr>
            <p:ph idx="1"/>
          </p:nvPr>
        </p:nvSpPr>
        <p:spPr>
          <a:xfrm>
            <a:off x="838200" y="2208362"/>
            <a:ext cx="10272623" cy="3968601"/>
          </a:xfrm>
        </p:spPr>
        <p:txBody>
          <a:bodyPr>
            <a:normAutofit/>
          </a:bodyPr>
          <a:lstStyle/>
          <a:p>
            <a:pPr algn="just"/>
            <a:r>
              <a:rPr lang="en-US" dirty="0">
                <a:latin typeface="Times New Roman" panose="02020603050405020304" pitchFamily="18" charset="0"/>
                <a:cs typeface="Times New Roman" panose="02020603050405020304" pitchFamily="18" charset="0"/>
              </a:rPr>
              <a:t>CMMI (Capability Maturity Model Integration) is a proven industry framework </a:t>
            </a:r>
          </a:p>
          <a:p>
            <a:pPr algn="just"/>
            <a:r>
              <a:rPr lang="en-US" dirty="0">
                <a:latin typeface="Times New Roman" panose="02020603050405020304" pitchFamily="18" charset="0"/>
                <a:cs typeface="Times New Roman" panose="02020603050405020304" pitchFamily="18" charset="0"/>
              </a:rPr>
              <a:t>It uses 5 levels to describe the maturity of the organization. </a:t>
            </a:r>
          </a:p>
          <a:p>
            <a:pPr algn="just"/>
            <a:r>
              <a:rPr lang="en-US" dirty="0">
                <a:latin typeface="Times New Roman" panose="02020603050405020304" pitchFamily="18" charset="0"/>
                <a:cs typeface="Times New Roman" panose="02020603050405020304" pitchFamily="18" charset="0"/>
              </a:rPr>
              <a:t>CMMI was initially created by the Software Engineering Institute (SEI) at Carnegie Mellon University (CMU) for use by the U.S. Department of Defense (DoD) to assess the quality and capability of their software contractors.</a:t>
            </a:r>
          </a:p>
          <a:p>
            <a:pPr algn="just"/>
            <a:r>
              <a:rPr lang="en-US" dirty="0">
                <a:latin typeface="Times New Roman" panose="02020603050405020304" pitchFamily="18" charset="0"/>
                <a:cs typeface="Times New Roman" panose="02020603050405020304" pitchFamily="18" charset="0"/>
              </a:rPr>
              <a:t>In the Capability Maturity Model Integration (CMMI), "process" refers to an organization's </a:t>
            </a:r>
            <a:r>
              <a:rPr lang="en-US" b="1" dirty="0">
                <a:latin typeface="Times New Roman" panose="02020603050405020304" pitchFamily="18" charset="0"/>
                <a:cs typeface="Times New Roman" panose="02020603050405020304" pitchFamily="18" charset="0"/>
              </a:rPr>
              <a:t>set of practices and procedures</a:t>
            </a:r>
            <a:r>
              <a:rPr lang="en-US" dirty="0">
                <a:latin typeface="Times New Roman" panose="02020603050405020304" pitchFamily="18" charset="0"/>
                <a:cs typeface="Times New Roman" panose="02020603050405020304" pitchFamily="18" charset="0"/>
              </a:rPr>
              <a:t> to ensure consistent, high-quality product or service development outcomes. </a:t>
            </a:r>
          </a:p>
          <a:p>
            <a:pPr algn="just"/>
            <a:r>
              <a:rPr lang="en-US" dirty="0">
                <a:solidFill>
                  <a:srgbClr val="FF0000"/>
                </a:solidFill>
                <a:latin typeface="Times New Roman" panose="02020603050405020304" pitchFamily="18" charset="0"/>
                <a:cs typeface="Times New Roman" panose="02020603050405020304" pitchFamily="18" charset="0"/>
              </a:rPr>
              <a:t>The CMMI maturity score, or maturity level, indicates an organization’s level of process standardization, management, and improvement capabilities.</a:t>
            </a:r>
          </a:p>
        </p:txBody>
      </p:sp>
      <p:sp>
        <p:nvSpPr>
          <p:cNvPr id="4" name="Slide Number Placeholder 3"/>
          <p:cNvSpPr>
            <a:spLocks noGrp="1"/>
          </p:cNvSpPr>
          <p:nvPr>
            <p:ph type="sldNum" sz="quarter" idx="12"/>
          </p:nvPr>
        </p:nvSpPr>
        <p:spPr/>
        <p:txBody>
          <a:bodyPr/>
          <a:lstStyle/>
          <a:p>
            <a:fld id="{85C00B80-2E88-453F-BA3B-21B8BD0FD0C0}" type="slidenum">
              <a:rPr lang="en-US" smtClean="0"/>
              <a:t>27</a:t>
            </a:fld>
            <a:endParaRPr lang="en-US"/>
          </a:p>
        </p:txBody>
      </p:sp>
    </p:spTree>
    <p:extLst>
      <p:ext uri="{BB962C8B-B14F-4D97-AF65-F5344CB8AC3E}">
        <p14:creationId xmlns:p14="http://schemas.microsoft.com/office/powerpoint/2010/main" val="4248012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CMMI</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265" y="1233920"/>
            <a:ext cx="8607424" cy="5304992"/>
          </a:xfrm>
        </p:spPr>
      </p:pic>
      <p:sp>
        <p:nvSpPr>
          <p:cNvPr id="4" name="Slide Number Placeholder 3"/>
          <p:cNvSpPr>
            <a:spLocks noGrp="1"/>
          </p:cNvSpPr>
          <p:nvPr>
            <p:ph type="sldNum" sz="quarter" idx="12"/>
          </p:nvPr>
        </p:nvSpPr>
        <p:spPr/>
        <p:txBody>
          <a:bodyPr/>
          <a:lstStyle/>
          <a:p>
            <a:fld id="{85C00B80-2E88-453F-BA3B-21B8BD0FD0C0}" type="slidenum">
              <a:rPr lang="en-US" smtClean="0"/>
              <a:t>28</a:t>
            </a:fld>
            <a:endParaRPr lang="en-US"/>
          </a:p>
        </p:txBody>
      </p:sp>
      <p:sp>
        <p:nvSpPr>
          <p:cNvPr id="3" name="Rectangle 2"/>
          <p:cNvSpPr/>
          <p:nvPr/>
        </p:nvSpPr>
        <p:spPr>
          <a:xfrm>
            <a:off x="775675" y="2122424"/>
            <a:ext cx="2343509" cy="1200329"/>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The higher the level of maturity, the more effective the organization is</a:t>
            </a:r>
          </a:p>
        </p:txBody>
      </p:sp>
    </p:spTree>
    <p:extLst>
      <p:ext uri="{BB962C8B-B14F-4D97-AF65-F5344CB8AC3E}">
        <p14:creationId xmlns:p14="http://schemas.microsoft.com/office/powerpoint/2010/main" val="281221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CMMI Model – Maturity Levels: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603050405020304" pitchFamily="18" charset="0"/>
                <a:cs typeface="Times New Roman" panose="02020603050405020304" pitchFamily="18" charset="0"/>
              </a:rPr>
              <a:t>Maturity level 1: Initial (Ad-Hoc Project Management)</a:t>
            </a:r>
            <a:endParaRPr lang="en-US" dirty="0">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Processes are poorly managed.</a:t>
            </a:r>
          </a:p>
          <a:p>
            <a:pPr lvl="1" fontAlgn="base"/>
            <a:r>
              <a:rPr lang="en-US" dirty="0">
                <a:latin typeface="Times New Roman" panose="02020603050405020304" pitchFamily="18" charset="0"/>
                <a:cs typeface="Times New Roman" panose="02020603050405020304" pitchFamily="18" charset="0"/>
              </a:rPr>
              <a:t>Unpredictable outcomes of processes involved.</a:t>
            </a:r>
          </a:p>
          <a:p>
            <a:pPr lvl="1" fontAlgn="base"/>
            <a:r>
              <a:rPr lang="en-US" dirty="0">
                <a:latin typeface="Times New Roman" panose="02020603050405020304" pitchFamily="18" charset="0"/>
                <a:cs typeface="Times New Roman" panose="02020603050405020304" pitchFamily="18" charset="0"/>
              </a:rPr>
              <a:t>Ad hoc and chaotic approaches used.</a:t>
            </a:r>
          </a:p>
          <a:p>
            <a:pPr lvl="1" fontAlgn="base"/>
            <a:r>
              <a:rPr lang="en-US" dirty="0">
                <a:latin typeface="Times New Roman" panose="02020603050405020304" pitchFamily="18" charset="0"/>
                <a:cs typeface="Times New Roman" panose="02020603050405020304" pitchFamily="18" charset="0"/>
              </a:rPr>
              <a:t>Characterized by a tendency to over-commit, abandon processes in times of crisis, and not be able to repeat their past successes.</a:t>
            </a:r>
          </a:p>
          <a:p>
            <a:pPr lvl="1" fontAlgn="base"/>
            <a:r>
              <a:rPr lang="en-US" dirty="0">
                <a:solidFill>
                  <a:srgbClr val="FF0000"/>
                </a:solidFill>
                <a:latin typeface="Times New Roman" panose="02020603050405020304" pitchFamily="18" charset="0"/>
                <a:cs typeface="Times New Roman" panose="02020603050405020304" pitchFamily="18" charset="0"/>
              </a:rPr>
              <a:t>Reactive</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t>29</a:t>
            </a:fld>
            <a:endParaRPr lang="en-US"/>
          </a:p>
        </p:txBody>
      </p:sp>
    </p:spTree>
    <p:extLst>
      <p:ext uri="{BB962C8B-B14F-4D97-AF65-F5344CB8AC3E}">
        <p14:creationId xmlns:p14="http://schemas.microsoft.com/office/powerpoint/2010/main" val="1689140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536770"/>
            <a:ext cx="10058400" cy="783072"/>
          </a:xfrm>
        </p:spPr>
        <p:txBody>
          <a:bodyPr/>
          <a:lstStyle/>
          <a:p>
            <a:r>
              <a:rPr lang="en-US" dirty="0">
                <a:latin typeface="Times New Roman" panose="02020603050405020304" pitchFamily="18" charset="0"/>
                <a:cs typeface="Times New Roman" panose="02020603050405020304" pitchFamily="18" charset="0"/>
              </a:rPr>
              <a:t>Sample Process Measures/1</a:t>
            </a:r>
          </a:p>
        </p:txBody>
      </p:sp>
      <p:pic>
        <p:nvPicPr>
          <p:cNvPr id="4" name="Content Placeholder 3"/>
          <p:cNvPicPr>
            <a:picLocks noGrp="1" noChangeAspect="1"/>
          </p:cNvPicPr>
          <p:nvPr>
            <p:ph idx="1"/>
          </p:nvPr>
        </p:nvPicPr>
        <p:blipFill>
          <a:blip r:embed="rId2"/>
          <a:stretch>
            <a:fillRect/>
          </a:stretch>
        </p:blipFill>
        <p:spPr>
          <a:xfrm>
            <a:off x="1679342" y="1452638"/>
            <a:ext cx="7993681" cy="4387400"/>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3</a:t>
            </a:fld>
            <a:endParaRPr lang="en-US"/>
          </a:p>
        </p:txBody>
      </p:sp>
      <p:sp>
        <p:nvSpPr>
          <p:cNvPr id="3" name="Rectangle 2"/>
          <p:cNvSpPr/>
          <p:nvPr/>
        </p:nvSpPr>
        <p:spPr>
          <a:xfrm>
            <a:off x="2355013" y="5840038"/>
            <a:ext cx="6642340" cy="400110"/>
          </a:xfrm>
          <a:prstGeom prst="rect">
            <a:avLst/>
          </a:prstGeom>
        </p:spPr>
        <p:txBody>
          <a:bodyPr wrap="square">
            <a:spAutoFit/>
          </a:bodyPr>
          <a:lstStyle/>
          <a:p>
            <a:r>
              <a:rPr lang="en-US" sz="1000" b="1" dirty="0"/>
              <a:t>* Phase containment</a:t>
            </a:r>
            <a:r>
              <a:rPr lang="en-US" sz="1000" dirty="0"/>
              <a:t> refers to the practice of </a:t>
            </a:r>
            <a:r>
              <a:rPr lang="en-US" sz="1000" b="1" dirty="0"/>
              <a:t>detecting and fixing defects (bugs or problems) in the same phase where they are introduced</a:t>
            </a:r>
            <a:r>
              <a:rPr lang="en-US" sz="1000" dirty="0"/>
              <a:t> rather than letting them progress to later phases.</a:t>
            </a:r>
          </a:p>
        </p:txBody>
      </p:sp>
    </p:spTree>
    <p:extLst>
      <p:ext uri="{BB962C8B-B14F-4D97-AF65-F5344CB8AC3E}">
        <p14:creationId xmlns:p14="http://schemas.microsoft.com/office/powerpoint/2010/main" val="37537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CMMI Model – Maturity Levels: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fontAlgn="base"/>
            <a:r>
              <a:rPr lang="en-US" b="1" dirty="0">
                <a:latin typeface="Times New Roman" panose="02020603050405020304" pitchFamily="18" charset="0"/>
                <a:cs typeface="Times New Roman" panose="02020603050405020304" pitchFamily="18" charset="0"/>
              </a:rPr>
              <a:t>Maturity level 2: Managed (Basic Project Management)</a:t>
            </a:r>
            <a:endParaRPr lang="en-US" dirty="0">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Requirements are managed and </a:t>
            </a:r>
            <a:r>
              <a:rPr lang="en-US" b="1" dirty="0">
                <a:solidFill>
                  <a:srgbClr val="FF0000"/>
                </a:solidFill>
                <a:latin typeface="Times New Roman" panose="02020603050405020304" pitchFamily="18" charset="0"/>
                <a:cs typeface="Times New Roman" panose="02020603050405020304" pitchFamily="18" charset="0"/>
              </a:rPr>
              <a:t>documented</a:t>
            </a:r>
            <a:r>
              <a:rPr lang="en-US" dirty="0">
                <a:latin typeface="Times New Roman" panose="02020603050405020304" pitchFamily="18" charset="0"/>
                <a:cs typeface="Times New Roman" panose="02020603050405020304" pitchFamily="18" charset="0"/>
              </a:rPr>
              <a:t> sufficiently.</a:t>
            </a:r>
          </a:p>
          <a:p>
            <a:pPr lvl="1" fontAlgn="base"/>
            <a:r>
              <a:rPr lang="en-US" dirty="0">
                <a:solidFill>
                  <a:srgbClr val="FF0000"/>
                </a:solidFill>
                <a:latin typeface="Times New Roman" panose="02020603050405020304" pitchFamily="18" charset="0"/>
                <a:cs typeface="Times New Roman" panose="02020603050405020304" pitchFamily="18" charset="0"/>
              </a:rPr>
              <a:t>Processes are characterized by projects</a:t>
            </a:r>
            <a:r>
              <a:rPr lang="en-US" dirty="0">
                <a:latin typeface="Times New Roman" panose="02020603050405020304" pitchFamily="18" charset="0"/>
                <a:cs typeface="Times New Roman" panose="02020603050405020304" pitchFamily="18" charset="0"/>
              </a:rPr>
              <a:t>. Planned and executed at the project level. Processes may rely heavily on individual project teams</a:t>
            </a:r>
          </a:p>
          <a:p>
            <a:pPr lvl="1" fontAlgn="base"/>
            <a:r>
              <a:rPr lang="en-US" dirty="0">
                <a:latin typeface="Times New Roman" panose="02020603050405020304" pitchFamily="18" charset="0"/>
                <a:cs typeface="Times New Roman" panose="02020603050405020304" pitchFamily="18" charset="0"/>
              </a:rPr>
              <a:t>Projects are performed and managed according to their documented plans.</a:t>
            </a:r>
          </a:p>
          <a:p>
            <a:pPr lvl="1" fontAlgn="base"/>
            <a:r>
              <a:rPr lang="en-US" dirty="0">
                <a:latin typeface="Times New Roman" panose="02020603050405020304" pitchFamily="18" charset="0"/>
                <a:cs typeface="Times New Roman" panose="02020603050405020304" pitchFamily="18" charset="0"/>
              </a:rPr>
              <a:t>The risk involved is lower than the Initial level. However, </a:t>
            </a:r>
            <a:r>
              <a:rPr lang="en-US" dirty="0">
                <a:solidFill>
                  <a:srgbClr val="FF0000"/>
                </a:solidFill>
                <a:latin typeface="Times New Roman" panose="02020603050405020304" pitchFamily="18" charset="0"/>
                <a:cs typeface="Times New Roman" panose="02020603050405020304" pitchFamily="18" charset="0"/>
              </a:rPr>
              <a:t>repeatability and sustainability have not yet been achieved</a:t>
            </a:r>
          </a:p>
          <a:p>
            <a:pPr lvl="1" fontAlgn="base"/>
            <a:r>
              <a:rPr lang="en-US" dirty="0">
                <a:solidFill>
                  <a:srgbClr val="FF0000"/>
                </a:solidFill>
                <a:latin typeface="Times New Roman" panose="02020603050405020304" pitchFamily="18" charset="0"/>
                <a:cs typeface="Times New Roman" panose="02020603050405020304" pitchFamily="18" charset="0"/>
              </a:rPr>
              <a:t>Often reactive</a:t>
            </a:r>
            <a:r>
              <a:rPr lang="en-US" dirty="0">
                <a:latin typeface="Times New Roman" panose="02020603050405020304" pitchFamily="18" charset="0"/>
                <a:cs typeface="Times New Roman" panose="02020603050405020304" pitchFamily="18" charset="0"/>
              </a:rPr>
              <a:t>. </a:t>
            </a:r>
          </a:p>
          <a:p>
            <a:pPr lvl="1" fontAlgn="base"/>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t>30</a:t>
            </a:fld>
            <a:endParaRPr lang="en-US"/>
          </a:p>
        </p:txBody>
      </p:sp>
    </p:spTree>
    <p:extLst>
      <p:ext uri="{BB962C8B-B14F-4D97-AF65-F5344CB8AC3E}">
        <p14:creationId xmlns:p14="http://schemas.microsoft.com/office/powerpoint/2010/main" val="45830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CMMI Model – Maturity Levels: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603050405020304" pitchFamily="18" charset="0"/>
                <a:cs typeface="Times New Roman" panose="02020603050405020304" pitchFamily="18" charset="0"/>
              </a:rPr>
              <a:t>Maturity level 3: Defined (Process Standardization)</a:t>
            </a:r>
            <a:endParaRPr lang="en-US" dirty="0">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Processes are well characterized and understood </a:t>
            </a:r>
            <a:r>
              <a:rPr lang="en-US" b="1" dirty="0">
                <a:solidFill>
                  <a:srgbClr val="FF0000"/>
                </a:solidFill>
                <a:latin typeface="Times New Roman" panose="02020603050405020304" pitchFamily="18" charset="0"/>
                <a:cs typeface="Times New Roman" panose="02020603050405020304" pitchFamily="18" charset="0"/>
              </a:rPr>
              <a:t>for all projects</a:t>
            </a:r>
            <a:r>
              <a:rPr lang="en-US" dirty="0">
                <a:latin typeface="Times New Roman" panose="02020603050405020304" pitchFamily="18" charset="0"/>
                <a:cs typeface="Times New Roman" panose="02020603050405020304" pitchFamily="18" charset="0"/>
              </a:rPr>
              <a:t>. </a:t>
            </a:r>
          </a:p>
          <a:p>
            <a:pPr lvl="1" fontAlgn="base"/>
            <a:r>
              <a:rPr lang="en-US" dirty="0">
                <a:latin typeface="Times New Roman" panose="02020603050405020304" pitchFamily="18" charset="0"/>
                <a:cs typeface="Times New Roman" panose="02020603050405020304" pitchFamily="18" charset="0"/>
              </a:rPr>
              <a:t>Processes, standards, procedures, methods, and </a:t>
            </a:r>
            <a:r>
              <a:rPr lang="en-US" b="1" dirty="0">
                <a:solidFill>
                  <a:srgbClr val="FF0000"/>
                </a:solidFill>
                <a:latin typeface="Times New Roman" panose="02020603050405020304" pitchFamily="18" charset="0"/>
                <a:cs typeface="Times New Roman" panose="02020603050405020304" pitchFamily="18" charset="0"/>
              </a:rPr>
              <a:t>tools</a:t>
            </a:r>
            <a:r>
              <a:rPr lang="en-US" dirty="0">
                <a:latin typeface="Times New Roman" panose="02020603050405020304" pitchFamily="18" charset="0"/>
                <a:cs typeface="Times New Roman" panose="02020603050405020304" pitchFamily="18" charset="0"/>
              </a:rPr>
              <a:t> are defined at the organization level. Some degree of process improvement occurs over time</a:t>
            </a:r>
          </a:p>
          <a:p>
            <a:pPr lvl="1" fontAlgn="base"/>
            <a:r>
              <a:rPr lang="en-US" dirty="0">
                <a:latin typeface="Times New Roman" panose="02020603050405020304" pitchFamily="18" charset="0"/>
                <a:cs typeface="Times New Roman" panose="02020603050405020304" pitchFamily="18" charset="0"/>
              </a:rPr>
              <a:t>Medium quality and medium risk are involved.</a:t>
            </a:r>
          </a:p>
          <a:p>
            <a:pPr lvl="1" fontAlgn="base"/>
            <a:r>
              <a:rPr lang="en-US" dirty="0">
                <a:solidFill>
                  <a:srgbClr val="FF0000"/>
                </a:solidFill>
                <a:latin typeface="Times New Roman" panose="02020603050405020304" pitchFamily="18" charset="0"/>
                <a:cs typeface="Times New Roman" panose="02020603050405020304" pitchFamily="18" charset="0"/>
              </a:rPr>
              <a:t>The focus is process standardization.</a:t>
            </a:r>
          </a:p>
          <a:p>
            <a:pPr lvl="1" fontAlgn="base"/>
            <a:r>
              <a:rPr lang="en-US" dirty="0">
                <a:latin typeface="Times New Roman" panose="02020603050405020304" pitchFamily="18" charset="0"/>
                <a:cs typeface="Times New Roman" panose="02020603050405020304" pitchFamily="18" charset="0"/>
              </a:rPr>
              <a:t>Organizations at this level provide training programs to ensure team members understand the standard processes and know how to implement them in their work.</a:t>
            </a:r>
            <a:endParaRPr lang="en-US" dirty="0">
              <a:solidFill>
                <a:srgbClr val="FF0000"/>
              </a:solidFill>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Level 3 organizations create and maintain a repository of process assets, such as templates, guidelines, checklists, and other resources, which can be reused across projects. </a:t>
            </a:r>
          </a:p>
          <a:p>
            <a:pPr lvl="1" fontAlgn="base"/>
            <a:r>
              <a:rPr lang="en-US" b="1" dirty="0">
                <a:solidFill>
                  <a:srgbClr val="FF0000"/>
                </a:solidFill>
                <a:latin typeface="Times New Roman" panose="02020603050405020304" pitchFamily="18" charset="0"/>
                <a:cs typeface="Times New Roman" panose="02020603050405020304" pitchFamily="18" charset="0"/>
              </a:rPr>
              <a:t>Proactive</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t>31</a:t>
            </a:fld>
            <a:endParaRPr lang="en-US"/>
          </a:p>
        </p:txBody>
      </p:sp>
    </p:spTree>
    <p:extLst>
      <p:ext uri="{BB962C8B-B14F-4D97-AF65-F5344CB8AC3E}">
        <p14:creationId xmlns:p14="http://schemas.microsoft.com/office/powerpoint/2010/main" val="381213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CMMI Model – Maturity Levels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603050405020304" pitchFamily="18" charset="0"/>
                <a:cs typeface="Times New Roman" panose="02020603050405020304" pitchFamily="18" charset="0"/>
              </a:rPr>
              <a:t>Maturity level 4: Quantitatively managed</a:t>
            </a:r>
            <a:endParaRPr lang="en-US" dirty="0">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Processes are controlled using statistical and other </a:t>
            </a:r>
            <a:r>
              <a:rPr lang="en-US" b="1" dirty="0">
                <a:solidFill>
                  <a:srgbClr val="FF0000"/>
                </a:solidFill>
                <a:latin typeface="Times New Roman" panose="02020603050405020304" pitchFamily="18" charset="0"/>
                <a:cs typeface="Times New Roman" panose="02020603050405020304" pitchFamily="18" charset="0"/>
              </a:rPr>
              <a:t>quantitative techniques</a:t>
            </a:r>
            <a:r>
              <a:rPr lang="en-US" dirty="0">
                <a:latin typeface="Times New Roman" panose="02020603050405020304" pitchFamily="18" charset="0"/>
                <a:cs typeface="Times New Roman" panose="02020603050405020304" pitchFamily="18" charset="0"/>
              </a:rPr>
              <a:t> and are </a:t>
            </a:r>
            <a:r>
              <a:rPr lang="en-US" b="1" dirty="0">
                <a:solidFill>
                  <a:srgbClr val="FF0000"/>
                </a:solidFill>
                <a:latin typeface="Times New Roman" panose="02020603050405020304" pitchFamily="18" charset="0"/>
                <a:cs typeface="Times New Roman" panose="02020603050405020304" pitchFamily="18" charset="0"/>
              </a:rPr>
              <a:t>quantitatively predictable </a:t>
            </a:r>
            <a:r>
              <a:rPr lang="en-US" dirty="0">
                <a:latin typeface="Times New Roman" panose="02020603050405020304" pitchFamily="18" charset="0"/>
                <a:cs typeface="Times New Roman" panose="02020603050405020304" pitchFamily="18" charset="0"/>
              </a:rPr>
              <a:t>(e.g., the use of the COCOMO model, FP model or other quantitative/statistical frameworks for estimation)</a:t>
            </a:r>
          </a:p>
          <a:p>
            <a:pPr lvl="1" fontAlgn="base"/>
            <a:r>
              <a:rPr lang="en-US" dirty="0">
                <a:latin typeface="Times New Roman" panose="02020603050405020304" pitchFamily="18" charset="0"/>
                <a:cs typeface="Times New Roman" panose="02020603050405020304" pitchFamily="18" charset="0"/>
              </a:rPr>
              <a:t>Moreover, the organization </a:t>
            </a:r>
            <a:r>
              <a:rPr lang="en-US" b="1" dirty="0">
                <a:solidFill>
                  <a:srgbClr val="FF0000"/>
                </a:solidFill>
                <a:latin typeface="Times New Roman" panose="02020603050405020304" pitchFamily="18" charset="0"/>
                <a:cs typeface="Times New Roman" panose="02020603050405020304" pitchFamily="18" charset="0"/>
              </a:rPr>
              <a:t>uses data </a:t>
            </a:r>
            <a:r>
              <a:rPr lang="en-US" dirty="0">
                <a:latin typeface="Times New Roman" panose="02020603050405020304" pitchFamily="18" charset="0"/>
                <a:cs typeface="Times New Roman" panose="02020603050405020304" pitchFamily="18" charset="0"/>
              </a:rPr>
              <a:t>to effectively manage risks, make processes more efficient, and correct process deficiencies. i.e., the business is ahead of risks, with more data-driven insight.</a:t>
            </a:r>
          </a:p>
          <a:p>
            <a:pPr lvl="1" fontAlgn="base"/>
            <a:r>
              <a:rPr lang="en-US" dirty="0">
                <a:latin typeface="Times New Roman" panose="02020603050405020304" pitchFamily="18" charset="0"/>
                <a:cs typeface="Times New Roman" panose="02020603050405020304" pitchFamily="18" charset="0"/>
              </a:rPr>
              <a:t>Quantitative objectives are based on data from customer requirements, organization needs, and previously developed successful projects.</a:t>
            </a:r>
          </a:p>
          <a:p>
            <a:pPr lvl="1" fontAlgn="base"/>
            <a:r>
              <a:rPr lang="en-US" dirty="0">
                <a:latin typeface="Times New Roman" panose="02020603050405020304" pitchFamily="18" charset="0"/>
                <a:cs typeface="Times New Roman" panose="02020603050405020304" pitchFamily="18" charset="0"/>
              </a:rPr>
              <a:t>Higher quality of processes is achieved.</a:t>
            </a:r>
          </a:p>
          <a:p>
            <a:pPr lvl="1" fontAlgn="base"/>
            <a:r>
              <a:rPr lang="en-US" dirty="0">
                <a:latin typeface="Times New Roman" panose="02020603050405020304" pitchFamily="18" charset="0"/>
                <a:cs typeface="Times New Roman" panose="02020603050405020304" pitchFamily="18" charset="0"/>
              </a:rPr>
              <a:t>Lower risk</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t>32</a:t>
            </a:fld>
            <a:endParaRPr lang="en-US"/>
          </a:p>
        </p:txBody>
      </p:sp>
    </p:spTree>
    <p:extLst>
      <p:ext uri="{BB962C8B-B14F-4D97-AF65-F5344CB8AC3E}">
        <p14:creationId xmlns:p14="http://schemas.microsoft.com/office/powerpoint/2010/main" val="2257628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CMMI Model – Maturity Levels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r>
              <a:rPr lang="en-US" b="1" dirty="0">
                <a:latin typeface="Times New Roman" panose="02020603050405020304" pitchFamily="18" charset="0"/>
                <a:cs typeface="Times New Roman" panose="02020603050405020304" pitchFamily="18" charset="0"/>
              </a:rPr>
              <a:t>Maturity level 5: Optimizing (Continuous Process Improvement)</a:t>
            </a:r>
            <a:endParaRPr lang="en-US" dirty="0">
              <a:latin typeface="Times New Roman" panose="02020603050405020304" pitchFamily="18" charset="0"/>
              <a:cs typeface="Times New Roman" panose="02020603050405020304" pitchFamily="18" charset="0"/>
            </a:endParaRPr>
          </a:p>
          <a:p>
            <a:pPr lvl="1" fontAlgn="base"/>
            <a:r>
              <a:rPr lang="en-US" dirty="0">
                <a:latin typeface="Times New Roman" panose="02020603050405020304" pitchFamily="18" charset="0"/>
                <a:cs typeface="Times New Roman" panose="02020603050405020304" pitchFamily="18" charset="0"/>
              </a:rPr>
              <a:t>Processes are stable and flexible</a:t>
            </a:r>
          </a:p>
          <a:p>
            <a:pPr lvl="1" fontAlgn="base"/>
            <a:r>
              <a:rPr lang="en-US" dirty="0">
                <a:latin typeface="Times New Roman" panose="02020603050405020304" pitchFamily="18" charset="0"/>
                <a:cs typeface="Times New Roman" panose="02020603050405020304" pitchFamily="18" charset="0"/>
              </a:rPr>
              <a:t>The organizational focus is on continuous/incremental improvement and innovative technological changes. </a:t>
            </a:r>
          </a:p>
          <a:p>
            <a:pPr lvl="1" fontAlgn="base"/>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highest</a:t>
            </a:r>
            <a:r>
              <a:rPr lang="en-US" dirty="0">
                <a:latin typeface="Times New Roman" panose="02020603050405020304" pitchFamily="18" charset="0"/>
                <a:cs typeface="Times New Roman" panose="02020603050405020304" pitchFamily="18" charset="0"/>
              </a:rPr>
              <a:t> quality of processes.</a:t>
            </a:r>
          </a:p>
          <a:p>
            <a:pPr lvl="1" fontAlgn="base"/>
            <a:r>
              <a:rPr lang="en-US" dirty="0">
                <a:latin typeface="Times New Roman" panose="02020603050405020304" pitchFamily="18" charset="0"/>
                <a:cs typeface="Times New Roman" panose="02020603050405020304" pitchFamily="18" charset="0"/>
              </a:rPr>
              <a:t>The lowest risk in processes and their performance.</a:t>
            </a:r>
          </a:p>
          <a:p>
            <a:pPr lvl="1" fontAlgn="base"/>
            <a:r>
              <a:rPr lang="en-US" dirty="0">
                <a:latin typeface="Times New Roman" panose="02020603050405020304" pitchFamily="18" charset="0"/>
                <a:cs typeface="Times New Roman" panose="02020603050405020304" pitchFamily="18" charset="0"/>
              </a:rPr>
              <a:t>Proactive and Innovative</a:t>
            </a:r>
          </a:p>
          <a:p>
            <a:pPr lvl="1" fontAlgn="base"/>
            <a:r>
              <a:rPr lang="en-US" dirty="0">
                <a:latin typeface="Times New Roman" panose="02020603050405020304" pitchFamily="18" charset="0"/>
                <a:cs typeface="Times New Roman" panose="02020603050405020304" pitchFamily="18" charset="0"/>
              </a:rPr>
              <a:t>Defect Prevention: Root cause analysis (RCA) is a common practice at Level 5</a:t>
            </a:r>
          </a:p>
          <a:p>
            <a:pPr lvl="1" fontAlgn="base"/>
            <a:r>
              <a:rPr lang="en-US" b="1" dirty="0">
                <a:latin typeface="Times New Roman" panose="02020603050405020304" pitchFamily="18" charset="0"/>
                <a:cs typeface="Times New Roman" panose="02020603050405020304" pitchFamily="18" charset="0"/>
              </a:rPr>
              <a:t>Competitive Advantage</a:t>
            </a:r>
            <a:r>
              <a:rPr lang="en-US" dirty="0">
                <a:latin typeface="Times New Roman" panose="02020603050405020304" pitchFamily="18" charset="0"/>
                <a:cs typeface="Times New Roman" panose="02020603050405020304" pitchFamily="18" charset="0"/>
              </a:rPr>
              <a:t>: By fostering innovation and adapting to change quickly, Level 5 organizations stay ahead of the competition.</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85C00B80-2E88-453F-BA3B-21B8BD0FD0C0}" type="slidenum">
              <a:rPr lang="en-US" smtClean="0"/>
              <a:t>33</a:t>
            </a:fld>
            <a:endParaRPr lang="en-US"/>
          </a:p>
        </p:txBody>
      </p:sp>
    </p:spTree>
    <p:extLst>
      <p:ext uri="{BB962C8B-B14F-4D97-AF65-F5344CB8AC3E}">
        <p14:creationId xmlns:p14="http://schemas.microsoft.com/office/powerpoint/2010/main" val="23152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Measurement for Process Improvement</a:t>
            </a:r>
          </a:p>
        </p:txBody>
      </p:sp>
      <p:pic>
        <p:nvPicPr>
          <p:cNvPr id="5" name="Content Placeholder 4"/>
          <p:cNvPicPr>
            <a:picLocks noGrp="1" noChangeAspect="1"/>
          </p:cNvPicPr>
          <p:nvPr>
            <p:ph idx="1"/>
          </p:nvPr>
        </p:nvPicPr>
        <p:blipFill>
          <a:blip r:embed="rId2"/>
          <a:stretch>
            <a:fillRect/>
          </a:stretch>
        </p:blipFill>
        <p:spPr>
          <a:xfrm>
            <a:off x="1967509" y="1846263"/>
            <a:ext cx="8082265" cy="3909045"/>
          </a:xfrm>
          <a:prstGeom prst="rect">
            <a:avLst/>
          </a:prstGeom>
        </p:spPr>
      </p:pic>
      <p:sp>
        <p:nvSpPr>
          <p:cNvPr id="4" name="Slide Number Placeholder 3"/>
          <p:cNvSpPr>
            <a:spLocks noGrp="1"/>
          </p:cNvSpPr>
          <p:nvPr>
            <p:ph type="sldNum" sz="quarter" idx="12"/>
          </p:nvPr>
        </p:nvSpPr>
        <p:spPr/>
        <p:txBody>
          <a:bodyPr/>
          <a:lstStyle/>
          <a:p>
            <a:fld id="{7CD59F3B-FA5A-4D45-8CD5-BDD6698005F4}" type="slidenum">
              <a:rPr lang="en-US" smtClean="0"/>
              <a:t>34</a:t>
            </a:fld>
            <a:endParaRPr lang="en-US"/>
          </a:p>
        </p:txBody>
      </p:sp>
      <p:sp>
        <p:nvSpPr>
          <p:cNvPr id="6" name="TextBox 5"/>
          <p:cNvSpPr txBox="1"/>
          <p:nvPr/>
        </p:nvSpPr>
        <p:spPr>
          <a:xfrm>
            <a:off x="2070341" y="5756797"/>
            <a:ext cx="7830118" cy="430887"/>
          </a:xfrm>
          <a:prstGeom prst="rect">
            <a:avLst/>
          </a:prstGeom>
          <a:noFill/>
        </p:spPr>
        <p:txBody>
          <a:bodyPr wrap="square" rtlCol="0">
            <a:spAutoFit/>
          </a:bodyPr>
          <a:lstStyle/>
          <a:p>
            <a:r>
              <a:rPr lang="en-US" sz="1100" dirty="0"/>
              <a:t>REF: </a:t>
            </a:r>
            <a:r>
              <a:rPr lang="en-US" sz="1100" i="1" dirty="0"/>
              <a:t>Mario, H. I. R. Z. "An approach supporting integrated modeling and design of complex mechatronics products by the example of automotive applications." (2018).</a:t>
            </a:r>
          </a:p>
        </p:txBody>
      </p:sp>
    </p:spTree>
    <p:extLst>
      <p:ext uri="{BB962C8B-B14F-4D97-AF65-F5344CB8AC3E}">
        <p14:creationId xmlns:p14="http://schemas.microsoft.com/office/powerpoint/2010/main" val="3535639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Measurement for Process Improvement</a:t>
            </a:r>
          </a:p>
        </p:txBody>
      </p:sp>
      <p:sp>
        <p:nvSpPr>
          <p:cNvPr id="3" name="Content Placeholder 2"/>
          <p:cNvSpPr>
            <a:spLocks noGrp="1"/>
          </p:cNvSpPr>
          <p:nvPr>
            <p:ph idx="1"/>
          </p:nvPr>
        </p:nvSpPr>
        <p:spPr>
          <a:xfrm>
            <a:off x="1097280" y="1845734"/>
            <a:ext cx="4104448" cy="3985724"/>
          </a:xfrm>
        </p:spPr>
        <p:txBody>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SEI CMMI distinguishes one level from another in terms of key process activities going on at each level. </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Specific goals, questions, and metrics are developed to assess whether an organization has reached a particular level. </a:t>
            </a:r>
          </a:p>
          <a:p>
            <a:pPr>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sz="1600" b="1" i="1" dirty="0">
                <a:latin typeface="Times New Roman" panose="02020603050405020304" pitchFamily="18" charset="0"/>
                <a:cs typeface="Times New Roman" panose="02020603050405020304" pitchFamily="18" charset="0"/>
              </a:rPr>
              <a:t>Please see page number 106 in the referenced book. </a:t>
            </a:r>
          </a:p>
        </p:txBody>
      </p:sp>
      <p:sp>
        <p:nvSpPr>
          <p:cNvPr id="4" name="Slide Number Placeholder 3"/>
          <p:cNvSpPr>
            <a:spLocks noGrp="1"/>
          </p:cNvSpPr>
          <p:nvPr>
            <p:ph type="sldNum" sz="quarter" idx="12"/>
          </p:nvPr>
        </p:nvSpPr>
        <p:spPr/>
        <p:txBody>
          <a:bodyPr/>
          <a:lstStyle/>
          <a:p>
            <a:fld id="{7CD59F3B-FA5A-4D45-8CD5-BDD6698005F4}" type="slidenum">
              <a:rPr lang="en-US" smtClean="0"/>
              <a:t>35</a:t>
            </a:fld>
            <a:endParaRPr lang="en-US"/>
          </a:p>
        </p:txBody>
      </p:sp>
      <p:pic>
        <p:nvPicPr>
          <p:cNvPr id="6" name="Picture 5"/>
          <p:cNvPicPr>
            <a:picLocks noChangeAspect="1"/>
          </p:cNvPicPr>
          <p:nvPr/>
        </p:nvPicPr>
        <p:blipFill>
          <a:blip r:embed="rId2"/>
          <a:stretch>
            <a:fillRect/>
          </a:stretch>
        </p:blipFill>
        <p:spPr>
          <a:xfrm>
            <a:off x="5633049" y="1761782"/>
            <a:ext cx="5934973" cy="4153628"/>
          </a:xfrm>
          <a:prstGeom prst="rect">
            <a:avLst/>
          </a:prstGeom>
        </p:spPr>
      </p:pic>
    </p:spTree>
    <p:extLst>
      <p:ext uri="{BB962C8B-B14F-4D97-AF65-F5344CB8AC3E}">
        <p14:creationId xmlns:p14="http://schemas.microsoft.com/office/powerpoint/2010/main" val="493528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Combining GQM with Process Maturity</a:t>
            </a:r>
          </a:p>
        </p:txBody>
      </p:sp>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Suppose you are using the Goal-Question-Metric paradigm to decide what your project should measure. You may have identified at least one of the following </a:t>
            </a:r>
            <a:r>
              <a:rPr lang="en-US" b="1" dirty="0">
                <a:latin typeface="Times New Roman" panose="02020603050405020304" pitchFamily="18" charset="0"/>
                <a:cs typeface="Times New Roman" panose="02020603050405020304" pitchFamily="18" charset="0"/>
              </a:rPr>
              <a:t>high-level goals: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Improving productivity</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Improving quality</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Reducing risk</a:t>
            </a:r>
          </a:p>
          <a:p>
            <a:pPr lvl="1">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Within each category, you can represent the goal’s satisfaction as a set of </a:t>
            </a:r>
            <a:r>
              <a:rPr lang="en-US" dirty="0" err="1">
                <a:latin typeface="Times New Roman" panose="02020603050405020304" pitchFamily="18" charset="0"/>
                <a:cs typeface="Times New Roman" panose="02020603050405020304" pitchFamily="18" charset="0"/>
              </a:rPr>
              <a:t>subgoals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example, the goal of improving productivity can be interpreted as several </a:t>
            </a:r>
            <a:r>
              <a:rPr lang="en-US" dirty="0" err="1">
                <a:latin typeface="Times New Roman" panose="02020603050405020304" pitchFamily="18" charset="0"/>
                <a:cs typeface="Times New Roman" panose="02020603050405020304" pitchFamily="18" charset="0"/>
              </a:rPr>
              <a:t>subgoals</a:t>
            </a:r>
            <a:r>
              <a:rPr lang="en-US" dirty="0">
                <a:latin typeface="Times New Roman" panose="02020603050405020304" pitchFamily="18" charset="0"/>
                <a:cs typeface="Times New Roman" panose="02020603050405020304" pitchFamily="18" charset="0"/>
              </a:rPr>
              <a:t> affecting resources: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Assuring adequate staff skills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Assuring adequate managerial skills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Assuring adequate host software engineering technology</a:t>
            </a:r>
          </a:p>
        </p:txBody>
      </p:sp>
      <p:sp>
        <p:nvSpPr>
          <p:cNvPr id="4" name="Slide Number Placeholder 3"/>
          <p:cNvSpPr>
            <a:spLocks noGrp="1"/>
          </p:cNvSpPr>
          <p:nvPr>
            <p:ph type="sldNum" sz="quarter" idx="12"/>
          </p:nvPr>
        </p:nvSpPr>
        <p:spPr/>
        <p:txBody>
          <a:bodyPr/>
          <a:lstStyle/>
          <a:p>
            <a:fld id="{7CD59F3B-FA5A-4D45-8CD5-BDD6698005F4}" type="slidenum">
              <a:rPr lang="en-US" smtClean="0"/>
              <a:t>36</a:t>
            </a:fld>
            <a:endParaRPr lang="en-US"/>
          </a:p>
        </p:txBody>
      </p:sp>
    </p:spTree>
    <p:extLst>
      <p:ext uri="{BB962C8B-B14F-4D97-AF65-F5344CB8AC3E}">
        <p14:creationId xmlns:p14="http://schemas.microsoft.com/office/powerpoint/2010/main" val="26858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Combining GQM with Process Maturity</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if you have chosen improving quality with a sub goal of improving the quality of the requirements, then the related questions might include: </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Is the set of requirements clear and understandable? </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Is the set of requirements testable? </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Is the set of requirements reusable? etc. </a:t>
            </a:r>
          </a:p>
          <a:p>
            <a:pPr marL="201168" lvl="1"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Now, suppose you want to answer the question: Is the set of requirements maintainable?</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CD59F3B-FA5A-4D45-8CD5-BDD6698005F4}" type="slidenum">
              <a:rPr lang="en-US" smtClean="0"/>
              <a:t>37</a:t>
            </a:fld>
            <a:endParaRPr lang="en-US"/>
          </a:p>
        </p:txBody>
      </p:sp>
    </p:spTree>
    <p:extLst>
      <p:ext uri="{BB962C8B-B14F-4D97-AF65-F5344CB8AC3E}">
        <p14:creationId xmlns:p14="http://schemas.microsoft.com/office/powerpoint/2010/main" val="966429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Combining GQM with Process Maturity</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Level 1, then the project is likely to have ill-defined requirements. Measuring requirements characteristics is difficult at this level, so you may choose to count the number of requirements and changes to those requirements to establish a baseline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Level 2: the requirements are well defined you can collect additional information: the type of each requirement (database requirements, interface requirements, performance requirements, etc.) and the number of changes to each type.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Level 3: your visibility into the process is improved, and intermediate activities are defined, with entry and exit criteria for each activity. For this level, you can collect a richer type of measurement: e.g. - traceability</a:t>
            </a:r>
          </a:p>
        </p:txBody>
      </p:sp>
      <p:sp>
        <p:nvSpPr>
          <p:cNvPr id="4" name="Slide Number Placeholder 3"/>
          <p:cNvSpPr>
            <a:spLocks noGrp="1"/>
          </p:cNvSpPr>
          <p:nvPr>
            <p:ph type="sldNum" sz="quarter" idx="12"/>
          </p:nvPr>
        </p:nvSpPr>
        <p:spPr/>
        <p:txBody>
          <a:bodyPr/>
          <a:lstStyle/>
          <a:p>
            <a:fld id="{7CD59F3B-FA5A-4D45-8CD5-BDD6698005F4}" type="slidenum">
              <a:rPr lang="en-US" smtClean="0"/>
              <a:t>38</a:t>
            </a:fld>
            <a:endParaRPr lang="en-US"/>
          </a:p>
        </p:txBody>
      </p:sp>
    </p:spTree>
    <p:extLst>
      <p:ext uri="{BB962C8B-B14F-4D97-AF65-F5344CB8AC3E}">
        <p14:creationId xmlns:p14="http://schemas.microsoft.com/office/powerpoint/2010/main" val="383074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Combining GQM with Process Maturity</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CMMI provides a roadmap for improving process maturity, while GQM offers a structured approach to measure and evaluate progress toward that roadmap.</a:t>
            </a:r>
          </a:p>
          <a:p>
            <a:r>
              <a:rPr lang="en-US" dirty="0">
                <a:latin typeface="Times New Roman" panose="02020603050405020304" pitchFamily="18" charset="0"/>
                <a:cs typeface="Times New Roman" panose="02020603050405020304" pitchFamily="18" charset="0"/>
              </a:rPr>
              <a:t>By using GQM within the CMMI framework:</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Organizations gain clarity on what to measure at each level.</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can track the effectiveness of their processes through relevant metrics.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two together ensure that process improvements are aligned with strategic goals.</a:t>
            </a:r>
          </a:p>
        </p:txBody>
      </p:sp>
      <p:sp>
        <p:nvSpPr>
          <p:cNvPr id="4" name="Slide Number Placeholder 3"/>
          <p:cNvSpPr>
            <a:spLocks noGrp="1"/>
          </p:cNvSpPr>
          <p:nvPr>
            <p:ph type="sldNum" sz="quarter" idx="12"/>
          </p:nvPr>
        </p:nvSpPr>
        <p:spPr/>
        <p:txBody>
          <a:bodyPr/>
          <a:lstStyle/>
          <a:p>
            <a:fld id="{7CD59F3B-FA5A-4D45-8CD5-BDD6698005F4}" type="slidenum">
              <a:rPr lang="en-US" smtClean="0"/>
              <a:t>39</a:t>
            </a:fld>
            <a:endParaRPr lang="en-US"/>
          </a:p>
        </p:txBody>
      </p:sp>
    </p:spTree>
    <p:extLst>
      <p:ext uri="{BB962C8B-B14F-4D97-AF65-F5344CB8AC3E}">
        <p14:creationId xmlns:p14="http://schemas.microsoft.com/office/powerpoint/2010/main" val="306099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Sample Process Measures/2</a:t>
            </a:r>
          </a:p>
        </p:txBody>
      </p:sp>
      <p:pic>
        <p:nvPicPr>
          <p:cNvPr id="4" name="Content Placeholder 3"/>
          <p:cNvPicPr>
            <a:picLocks noGrp="1" noChangeAspect="1"/>
          </p:cNvPicPr>
          <p:nvPr>
            <p:ph idx="1"/>
          </p:nvPr>
        </p:nvPicPr>
        <p:blipFill>
          <a:blip r:embed="rId2"/>
          <a:stretch>
            <a:fillRect/>
          </a:stretch>
        </p:blipFill>
        <p:spPr>
          <a:xfrm>
            <a:off x="2047875" y="1846263"/>
            <a:ext cx="815657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4</a:t>
            </a:fld>
            <a:endParaRPr lang="en-US"/>
          </a:p>
        </p:txBody>
      </p:sp>
    </p:spTree>
    <p:extLst>
      <p:ext uri="{BB962C8B-B14F-4D97-AF65-F5344CB8AC3E}">
        <p14:creationId xmlns:p14="http://schemas.microsoft.com/office/powerpoint/2010/main" val="173258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Sample Product Measures/1</a:t>
            </a:r>
          </a:p>
        </p:txBody>
      </p:sp>
      <p:pic>
        <p:nvPicPr>
          <p:cNvPr id="5" name="Content Placeholder 4"/>
          <p:cNvPicPr>
            <a:picLocks noGrp="1" noChangeAspect="1"/>
          </p:cNvPicPr>
          <p:nvPr>
            <p:ph idx="1"/>
          </p:nvPr>
        </p:nvPicPr>
        <p:blipFill>
          <a:blip r:embed="rId2"/>
          <a:stretch>
            <a:fillRect/>
          </a:stretch>
        </p:blipFill>
        <p:spPr>
          <a:xfrm>
            <a:off x="2269287" y="1846263"/>
            <a:ext cx="7713751" cy="4022725"/>
          </a:xfrm>
          <a:prstGeom prst="rect">
            <a:avLst/>
          </a:prstGeom>
        </p:spPr>
      </p:pic>
      <p:sp>
        <p:nvSpPr>
          <p:cNvPr id="6" name="Slide Number Placeholder 5"/>
          <p:cNvSpPr>
            <a:spLocks noGrp="1"/>
          </p:cNvSpPr>
          <p:nvPr>
            <p:ph type="sldNum" sz="quarter" idx="12"/>
          </p:nvPr>
        </p:nvSpPr>
        <p:spPr/>
        <p:txBody>
          <a:bodyPr/>
          <a:lstStyle/>
          <a:p>
            <a:fld id="{7CD59F3B-FA5A-4D45-8CD5-BDD6698005F4}" type="slidenum">
              <a:rPr lang="en-US" smtClean="0"/>
              <a:t>5</a:t>
            </a:fld>
            <a:endParaRPr lang="en-US"/>
          </a:p>
        </p:txBody>
      </p:sp>
    </p:spTree>
    <p:extLst>
      <p:ext uri="{BB962C8B-B14F-4D97-AF65-F5344CB8AC3E}">
        <p14:creationId xmlns:p14="http://schemas.microsoft.com/office/powerpoint/2010/main" val="11102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Sample Product Measures/2</a:t>
            </a:r>
          </a:p>
        </p:txBody>
      </p:sp>
      <p:pic>
        <p:nvPicPr>
          <p:cNvPr id="4" name="Content Placeholder 3"/>
          <p:cNvPicPr>
            <a:picLocks noGrp="1" noChangeAspect="1"/>
          </p:cNvPicPr>
          <p:nvPr>
            <p:ph idx="1"/>
          </p:nvPr>
        </p:nvPicPr>
        <p:blipFill>
          <a:blip r:embed="rId2"/>
          <a:stretch>
            <a:fillRect/>
          </a:stretch>
        </p:blipFill>
        <p:spPr>
          <a:xfrm>
            <a:off x="1931035" y="1846263"/>
            <a:ext cx="839025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6</a:t>
            </a:fld>
            <a:endParaRPr lang="en-US"/>
          </a:p>
        </p:txBody>
      </p:sp>
    </p:spTree>
    <p:extLst>
      <p:ext uri="{BB962C8B-B14F-4D97-AF65-F5344CB8AC3E}">
        <p14:creationId xmlns:p14="http://schemas.microsoft.com/office/powerpoint/2010/main" val="386107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Sample Resource Measure</a:t>
            </a:r>
          </a:p>
        </p:txBody>
      </p:sp>
      <p:pic>
        <p:nvPicPr>
          <p:cNvPr id="4" name="Content Placeholder 3"/>
          <p:cNvPicPr>
            <a:picLocks noGrp="1" noChangeAspect="1"/>
          </p:cNvPicPr>
          <p:nvPr>
            <p:ph idx="1"/>
          </p:nvPr>
        </p:nvPicPr>
        <p:blipFill>
          <a:blip r:embed="rId2"/>
          <a:stretch>
            <a:fillRect/>
          </a:stretch>
        </p:blipFill>
        <p:spPr>
          <a:xfrm>
            <a:off x="1428740" y="1846263"/>
            <a:ext cx="9394845" cy="4022725"/>
          </a:xfrm>
          <a:prstGeom prst="rect">
            <a:avLst/>
          </a:prstGeom>
        </p:spPr>
      </p:pic>
      <p:sp>
        <p:nvSpPr>
          <p:cNvPr id="5" name="Slide Number Placeholder 4"/>
          <p:cNvSpPr>
            <a:spLocks noGrp="1"/>
          </p:cNvSpPr>
          <p:nvPr>
            <p:ph type="sldNum" sz="quarter" idx="12"/>
          </p:nvPr>
        </p:nvSpPr>
        <p:spPr/>
        <p:txBody>
          <a:bodyPr/>
          <a:lstStyle/>
          <a:p>
            <a:fld id="{7CD59F3B-FA5A-4D45-8CD5-BDD6698005F4}" type="slidenum">
              <a:rPr lang="en-US" smtClean="0"/>
              <a:t>7</a:t>
            </a:fld>
            <a:endParaRPr lang="en-US"/>
          </a:p>
        </p:txBody>
      </p:sp>
    </p:spTree>
    <p:extLst>
      <p:ext uri="{BB962C8B-B14F-4D97-AF65-F5344CB8AC3E}">
        <p14:creationId xmlns:p14="http://schemas.microsoft.com/office/powerpoint/2010/main" val="317022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Goal-Question-Metric Paradigm</a:t>
            </a:r>
          </a:p>
        </p:txBody>
      </p:sp>
      <p:sp>
        <p:nvSpPr>
          <p:cNvPr id="3" name="Content Placeholder 2"/>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Goal-Question-Metric (GQM) Paradigm</a:t>
            </a:r>
            <a:r>
              <a:rPr lang="en-US" dirty="0">
                <a:latin typeface="Times New Roman" panose="02020603050405020304" pitchFamily="18" charset="0"/>
                <a:cs typeface="Times New Roman" panose="02020603050405020304" pitchFamily="18" charset="0"/>
              </a:rPr>
              <a:t> is a structured approach used in software engineering to define and measure goals effectively. When goal is defined clearly, important and meaningful metrics can be identified effectively. </a:t>
            </a:r>
          </a:p>
          <a:p>
            <a:pPr algn="just"/>
            <a:r>
              <a:rPr lang="en-US" dirty="0">
                <a:latin typeface="Times New Roman" panose="02020603050405020304" pitchFamily="18" charset="0"/>
                <a:cs typeface="Times New Roman" panose="02020603050405020304" pitchFamily="18" charset="0"/>
              </a:rPr>
              <a:t>The GQM framework is mainly divided into three major steps</a:t>
            </a:r>
          </a:p>
          <a:p>
            <a:pPr lvl="1" algn="just"/>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List the major goals of the development or maintenance project</a:t>
            </a:r>
          </a:p>
          <a:p>
            <a:pPr lvl="1" algn="just"/>
            <a:r>
              <a:rPr lang="en-US" b="1" dirty="0">
                <a:latin typeface="Times New Roman" panose="02020603050405020304" pitchFamily="18" charset="0"/>
                <a:cs typeface="Times New Roman" panose="02020603050405020304" pitchFamily="18" charset="0"/>
              </a:rPr>
              <a:t>Question</a:t>
            </a:r>
            <a:r>
              <a:rPr lang="en-US" dirty="0">
                <a:latin typeface="Times New Roman" panose="02020603050405020304" pitchFamily="18" charset="0"/>
                <a:cs typeface="Times New Roman" panose="02020603050405020304" pitchFamily="18" charset="0"/>
              </a:rPr>
              <a:t>: Derived from each goal the question that must be answered to determine whether the goals are being met</a:t>
            </a:r>
          </a:p>
          <a:p>
            <a:pPr lvl="1" algn="just"/>
            <a:r>
              <a:rPr lang="en-US" b="1" dirty="0">
                <a:latin typeface="Times New Roman" panose="02020603050405020304" pitchFamily="18" charset="0"/>
                <a:cs typeface="Times New Roman" panose="02020603050405020304" pitchFamily="18" charset="0"/>
              </a:rPr>
              <a:t>Metrics</a:t>
            </a:r>
            <a:r>
              <a:rPr lang="en-US" dirty="0">
                <a:latin typeface="Times New Roman" panose="02020603050405020304" pitchFamily="18" charset="0"/>
                <a:cs typeface="Times New Roman" panose="02020603050405020304" pitchFamily="18" charset="0"/>
              </a:rPr>
              <a:t>: Decide what must be measured in order to be able to answer the questions adequately</a:t>
            </a:r>
          </a:p>
          <a:p>
            <a:pPr lvl="1" algn="just"/>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For example, </a:t>
            </a:r>
          </a:p>
          <a:p>
            <a:pPr lvl="2" algn="just"/>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Improve code quality</a:t>
            </a:r>
          </a:p>
          <a:p>
            <a:pPr lvl="2" algn="just"/>
            <a:r>
              <a:rPr lang="en-US" b="1" dirty="0">
                <a:latin typeface="Times New Roman" panose="02020603050405020304" pitchFamily="18" charset="0"/>
                <a:cs typeface="Times New Roman" panose="02020603050405020304" pitchFamily="18" charset="0"/>
              </a:rPr>
              <a:t>Question</a:t>
            </a:r>
            <a:r>
              <a:rPr lang="en-US" dirty="0">
                <a:latin typeface="Times New Roman" panose="02020603050405020304" pitchFamily="18" charset="0"/>
                <a:cs typeface="Times New Roman" panose="02020603050405020304" pitchFamily="18" charset="0"/>
              </a:rPr>
              <a:t>: How many defects are found in code reviews? How often is refactoring needed?</a:t>
            </a:r>
          </a:p>
          <a:p>
            <a:pPr lvl="2" algn="just"/>
            <a:r>
              <a:rPr lang="en-US" b="1" dirty="0">
                <a:latin typeface="Times New Roman" panose="02020603050405020304" pitchFamily="18" charset="0"/>
                <a:cs typeface="Times New Roman" panose="02020603050405020304" pitchFamily="18" charset="0"/>
              </a:rPr>
              <a:t>Metric</a:t>
            </a:r>
            <a:r>
              <a:rPr lang="en-US" dirty="0">
                <a:latin typeface="Times New Roman" panose="02020603050405020304" pitchFamily="18" charset="0"/>
                <a:cs typeface="Times New Roman" panose="02020603050405020304" pitchFamily="18" charset="0"/>
              </a:rPr>
              <a:t>: Number of defects per review, frequency of refactoring.</a:t>
            </a:r>
          </a:p>
          <a:p>
            <a:endParaRPr lang="en-US" dirty="0"/>
          </a:p>
        </p:txBody>
      </p:sp>
      <p:sp>
        <p:nvSpPr>
          <p:cNvPr id="4" name="Slide Number Placeholder 3"/>
          <p:cNvSpPr>
            <a:spLocks noGrp="1"/>
          </p:cNvSpPr>
          <p:nvPr>
            <p:ph type="sldNum" sz="quarter" idx="12"/>
          </p:nvPr>
        </p:nvSpPr>
        <p:spPr/>
        <p:txBody>
          <a:bodyPr/>
          <a:lstStyle/>
          <a:p>
            <a:fld id="{7CD59F3B-FA5A-4D45-8CD5-BDD6698005F4}" type="slidenum">
              <a:rPr lang="en-US" smtClean="0"/>
              <a:t>8</a:t>
            </a:fld>
            <a:endParaRPr lang="en-US"/>
          </a:p>
        </p:txBody>
      </p:sp>
    </p:spTree>
    <p:extLst>
      <p:ext uri="{BB962C8B-B14F-4D97-AF65-F5344CB8AC3E}">
        <p14:creationId xmlns:p14="http://schemas.microsoft.com/office/powerpoint/2010/main" val="352246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Measurement Goal</a:t>
            </a: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measurement goal</a:t>
            </a:r>
            <a:r>
              <a:rPr lang="en-US" dirty="0">
                <a:latin typeface="Times New Roman" panose="02020603050405020304" pitchFamily="18" charset="0"/>
                <a:cs typeface="Times New Roman" panose="02020603050405020304" pitchFamily="18" charset="0"/>
              </a:rPr>
              <a:t> is a specific objective that guides what needs to be measured within a project or process to assess its effectiveness, performance, or quality. </a:t>
            </a:r>
          </a:p>
          <a:p>
            <a:pPr algn="just"/>
            <a:r>
              <a:rPr lang="en-US" dirty="0">
                <a:latin typeface="Times New Roman" panose="02020603050405020304" pitchFamily="18" charset="0"/>
                <a:cs typeface="Times New Roman" panose="02020603050405020304" pitchFamily="18" charset="0"/>
              </a:rPr>
              <a:t>In software engineering, measurement goals are essential for determining what data should be collected to evaluate progress, identify issues, and drive improvements.</a:t>
            </a:r>
          </a:p>
          <a:p>
            <a:pPr algn="just"/>
            <a:r>
              <a:rPr lang="en-US" dirty="0">
                <a:latin typeface="Times New Roman" panose="02020603050405020304" pitchFamily="18" charset="0"/>
                <a:cs typeface="Times New Roman" panose="02020603050405020304" pitchFamily="18" charset="0"/>
              </a:rPr>
              <a:t>A proper goal </a:t>
            </a:r>
            <a:r>
              <a:rPr lang="en-US" dirty="0">
                <a:solidFill>
                  <a:srgbClr val="FF0000"/>
                </a:solidFill>
                <a:latin typeface="Times New Roman" panose="02020603050405020304" pitchFamily="18" charset="0"/>
                <a:cs typeface="Times New Roman" panose="02020603050405020304" pitchFamily="18" charset="0"/>
              </a:rPr>
              <a:t>may</a:t>
            </a:r>
            <a:r>
              <a:rPr lang="en-US" dirty="0">
                <a:latin typeface="Times New Roman" panose="02020603050405020304" pitchFamily="18" charset="0"/>
                <a:cs typeface="Times New Roman" panose="02020603050405020304" pitchFamily="18" charset="0"/>
              </a:rPr>
              <a:t> contain 3 different components:</a:t>
            </a:r>
          </a:p>
          <a:p>
            <a:pPr lvl="1" algn="just"/>
            <a:r>
              <a:rPr lang="en-US" dirty="0">
                <a:latin typeface="Times New Roman" panose="02020603050405020304" pitchFamily="18" charset="0"/>
                <a:cs typeface="Times New Roman" panose="02020603050405020304" pitchFamily="18" charset="0"/>
              </a:rPr>
              <a:t>A purpose</a:t>
            </a:r>
          </a:p>
          <a:p>
            <a:pPr lvl="1" algn="just"/>
            <a:r>
              <a:rPr lang="en-US" dirty="0">
                <a:latin typeface="Times New Roman" panose="02020603050405020304" pitchFamily="18" charset="0"/>
                <a:cs typeface="Times New Roman" panose="02020603050405020304" pitchFamily="18" charset="0"/>
              </a:rPr>
              <a:t>A perspective</a:t>
            </a:r>
          </a:p>
          <a:p>
            <a:pPr lvl="1" algn="just"/>
            <a:r>
              <a:rPr lang="en-US" dirty="0">
                <a:latin typeface="Times New Roman" panose="02020603050405020304" pitchFamily="18" charset="0"/>
                <a:cs typeface="Times New Roman" panose="02020603050405020304" pitchFamily="18" charset="0"/>
              </a:rPr>
              <a:t>A description of the environment and constraints</a:t>
            </a:r>
          </a:p>
        </p:txBody>
      </p:sp>
      <p:sp>
        <p:nvSpPr>
          <p:cNvPr id="4" name="Slide Number Placeholder 3"/>
          <p:cNvSpPr>
            <a:spLocks noGrp="1"/>
          </p:cNvSpPr>
          <p:nvPr>
            <p:ph type="sldNum" sz="quarter" idx="12"/>
          </p:nvPr>
        </p:nvSpPr>
        <p:spPr/>
        <p:txBody>
          <a:bodyPr/>
          <a:lstStyle/>
          <a:p>
            <a:fld id="{7CD59F3B-FA5A-4D45-8CD5-BDD6698005F4}" type="slidenum">
              <a:rPr lang="en-US" smtClean="0"/>
              <a:t>9</a:t>
            </a:fld>
            <a:endParaRPr lang="en-US"/>
          </a:p>
        </p:txBody>
      </p:sp>
    </p:spTree>
    <p:extLst>
      <p:ext uri="{BB962C8B-B14F-4D97-AF65-F5344CB8AC3E}">
        <p14:creationId xmlns:p14="http://schemas.microsoft.com/office/powerpoint/2010/main" val="16707394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282</TotalTime>
  <Words>1973</Words>
  <Application>Microsoft Office PowerPoint</Application>
  <PresentationFormat>Widescreen</PresentationFormat>
  <Paragraphs>188</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Retrospect</vt:lpstr>
      <vt:lpstr>Goal-Based Framework for Software Measurement</vt:lpstr>
      <vt:lpstr>Classifying Software Measure</vt:lpstr>
      <vt:lpstr>Sample Process Measures/1</vt:lpstr>
      <vt:lpstr>Sample Process Measures/2</vt:lpstr>
      <vt:lpstr>Sample Product Measures/1</vt:lpstr>
      <vt:lpstr>Sample Product Measures/2</vt:lpstr>
      <vt:lpstr>Sample Resource Measure</vt:lpstr>
      <vt:lpstr>Goal-Question-Metric Paradigm</vt:lpstr>
      <vt:lpstr>Measurement Goal</vt:lpstr>
      <vt:lpstr>Template for Goal Definition</vt:lpstr>
      <vt:lpstr>Active and Passive Goals</vt:lpstr>
      <vt:lpstr>Example</vt:lpstr>
      <vt:lpstr>GQM: Example/1</vt:lpstr>
      <vt:lpstr>GQM: Example/2</vt:lpstr>
      <vt:lpstr>A GQM Case Study Example </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Measurement for Process Improvement</vt:lpstr>
      <vt:lpstr>Capability Maturity Model Integration (CMMI)</vt:lpstr>
      <vt:lpstr>CMMI</vt:lpstr>
      <vt:lpstr>CMMI Model – Maturity Levels:</vt:lpstr>
      <vt:lpstr>CMMI Model – Maturity Levels:</vt:lpstr>
      <vt:lpstr>CMMI Model – Maturity Levels:</vt:lpstr>
      <vt:lpstr>CMMI Model – Maturity Levels :</vt:lpstr>
      <vt:lpstr>CMMI Model – Maturity Levels :</vt:lpstr>
      <vt:lpstr>Measurement for Process Improvement</vt:lpstr>
      <vt:lpstr>Measurement for Process Improvement</vt:lpstr>
      <vt:lpstr>Combining GQM with Process Maturity</vt:lpstr>
      <vt:lpstr>Combining GQM with Process Maturity</vt:lpstr>
      <vt:lpstr>Combining GQM with Process Maturity</vt:lpstr>
      <vt:lpstr>Combining GQM with Process Maturity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Goal-Based Framework for Software Measurement</dc:title>
  <dc:creator>Windows User</dc:creator>
  <cp:lastModifiedBy>User</cp:lastModifiedBy>
  <cp:revision>54</cp:revision>
  <dcterms:created xsi:type="dcterms:W3CDTF">2022-07-20T11:13:37Z</dcterms:created>
  <dcterms:modified xsi:type="dcterms:W3CDTF">2025-04-29T18:18:10Z</dcterms:modified>
</cp:coreProperties>
</file>